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15" r:id="rId3"/>
    <p:sldId id="278" r:id="rId4"/>
    <p:sldId id="289" r:id="rId5"/>
    <p:sldId id="295" r:id="rId6"/>
    <p:sldId id="297" r:id="rId7"/>
    <p:sldId id="298" r:id="rId8"/>
    <p:sldId id="299" r:id="rId9"/>
    <p:sldId id="290" r:id="rId10"/>
    <p:sldId id="257" r:id="rId11"/>
    <p:sldId id="282" r:id="rId12"/>
    <p:sldId id="291" r:id="rId13"/>
    <p:sldId id="314" r:id="rId14"/>
    <p:sldId id="288" r:id="rId15"/>
    <p:sldId id="293" r:id="rId16"/>
    <p:sldId id="292" r:id="rId17"/>
    <p:sldId id="300" r:id="rId18"/>
    <p:sldId id="301" r:id="rId19"/>
    <p:sldId id="302" r:id="rId20"/>
    <p:sldId id="310" r:id="rId21"/>
    <p:sldId id="311" r:id="rId22"/>
    <p:sldId id="281" r:id="rId23"/>
    <p:sldId id="280" r:id="rId24"/>
    <p:sldId id="303" r:id="rId25"/>
    <p:sldId id="304" r:id="rId26"/>
    <p:sldId id="305" r:id="rId27"/>
    <p:sldId id="306" r:id="rId28"/>
    <p:sldId id="307" r:id="rId29"/>
    <p:sldId id="308" r:id="rId30"/>
    <p:sldId id="309" r:id="rId31"/>
    <p:sldId id="312" r:id="rId32"/>
    <p:sldId id="313" r:id="rId33"/>
    <p:sldId id="27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730D7-B8FF-43BF-B995-95E1816AD6F4}"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BAC374-7F72-4DB5-840C-C5E28D921CE2}" type="slidenum">
              <a:rPr lang="en-US" smtClean="0"/>
              <a:t>‹#›</a:t>
            </a:fld>
            <a:endParaRPr lang="en-US"/>
          </a:p>
        </p:txBody>
      </p:sp>
    </p:spTree>
    <p:extLst>
      <p:ext uri="{BB962C8B-B14F-4D97-AF65-F5344CB8AC3E}">
        <p14:creationId xmlns:p14="http://schemas.microsoft.com/office/powerpoint/2010/main" val="179214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BAC374-7F72-4DB5-840C-C5E28D921CE2}" type="slidenum">
              <a:rPr lang="en-US" smtClean="0"/>
              <a:t>1</a:t>
            </a:fld>
            <a:endParaRPr lang="en-US"/>
          </a:p>
        </p:txBody>
      </p:sp>
    </p:spTree>
    <p:extLst>
      <p:ext uri="{BB962C8B-B14F-4D97-AF65-F5344CB8AC3E}">
        <p14:creationId xmlns:p14="http://schemas.microsoft.com/office/powerpoint/2010/main" val="3845826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2A6E-2B92-2658-9DF2-D0D8B4A581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7D44A9-8F75-2BFF-D41C-11F38AC172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4EC287-302F-8534-02A4-C18C100B7E8C}"/>
              </a:ext>
            </a:extLst>
          </p:cNvPr>
          <p:cNvSpPr>
            <a:spLocks noGrp="1"/>
          </p:cNvSpPr>
          <p:nvPr>
            <p:ph type="dt" sz="half" idx="10"/>
          </p:nvPr>
        </p:nvSpPr>
        <p:spPr/>
        <p:txBody>
          <a:bodyPr/>
          <a:lstStyle/>
          <a:p>
            <a:fld id="{886CCFD6-660C-403D-B14C-B737F02809B8}" type="datetimeFigureOut">
              <a:rPr lang="en-US" smtClean="0"/>
              <a:t>7/2/2024</a:t>
            </a:fld>
            <a:endParaRPr lang="en-US"/>
          </a:p>
        </p:txBody>
      </p:sp>
      <p:sp>
        <p:nvSpPr>
          <p:cNvPr id="5" name="Footer Placeholder 4">
            <a:extLst>
              <a:ext uri="{FF2B5EF4-FFF2-40B4-BE49-F238E27FC236}">
                <a16:creationId xmlns:a16="http://schemas.microsoft.com/office/drawing/2014/main" id="{AE08BBCA-B150-AC2D-33FD-0732BFCAB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CF365-914D-38F8-68A5-433BC6177226}"/>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2212054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084D-2060-7C2C-7962-6884191C19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65B37E-7B60-D57A-C23D-63DF1B5E93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58B90-BD76-6AAE-F5BD-C76BC1C33506}"/>
              </a:ext>
            </a:extLst>
          </p:cNvPr>
          <p:cNvSpPr>
            <a:spLocks noGrp="1"/>
          </p:cNvSpPr>
          <p:nvPr>
            <p:ph type="dt" sz="half" idx="10"/>
          </p:nvPr>
        </p:nvSpPr>
        <p:spPr/>
        <p:txBody>
          <a:bodyPr/>
          <a:lstStyle/>
          <a:p>
            <a:fld id="{886CCFD6-660C-403D-B14C-B737F02809B8}" type="datetimeFigureOut">
              <a:rPr lang="en-US" smtClean="0"/>
              <a:t>7/2/2024</a:t>
            </a:fld>
            <a:endParaRPr lang="en-US"/>
          </a:p>
        </p:txBody>
      </p:sp>
      <p:sp>
        <p:nvSpPr>
          <p:cNvPr id="5" name="Footer Placeholder 4">
            <a:extLst>
              <a:ext uri="{FF2B5EF4-FFF2-40B4-BE49-F238E27FC236}">
                <a16:creationId xmlns:a16="http://schemas.microsoft.com/office/drawing/2014/main" id="{D97E1E4E-A240-6C96-86D3-74B70B5C7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ABA40-52F3-DAC8-947F-BDC6400C75D6}"/>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404995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7279B2-C238-B074-9385-37EA616A39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044456-CC75-0C7F-3979-FA6CD0F006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107AB9-216F-810A-576C-7D8CD6EA9D34}"/>
              </a:ext>
            </a:extLst>
          </p:cNvPr>
          <p:cNvSpPr>
            <a:spLocks noGrp="1"/>
          </p:cNvSpPr>
          <p:nvPr>
            <p:ph type="dt" sz="half" idx="10"/>
          </p:nvPr>
        </p:nvSpPr>
        <p:spPr/>
        <p:txBody>
          <a:bodyPr/>
          <a:lstStyle/>
          <a:p>
            <a:fld id="{886CCFD6-660C-403D-B14C-B737F02809B8}" type="datetimeFigureOut">
              <a:rPr lang="en-US" smtClean="0"/>
              <a:t>7/2/2024</a:t>
            </a:fld>
            <a:endParaRPr lang="en-US"/>
          </a:p>
        </p:txBody>
      </p:sp>
      <p:sp>
        <p:nvSpPr>
          <p:cNvPr id="5" name="Footer Placeholder 4">
            <a:extLst>
              <a:ext uri="{FF2B5EF4-FFF2-40B4-BE49-F238E27FC236}">
                <a16:creationId xmlns:a16="http://schemas.microsoft.com/office/drawing/2014/main" id="{B58C85BD-2D3B-33D1-6409-DEC1EBFD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6A05F-A863-A0B4-0C3F-70FF47F93F59}"/>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400940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6BA5-C98E-2329-DA2F-80C36E6B2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446C90-9FB9-1DAE-0DDD-CA05C39ADB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085DF-B5C4-C6DE-65E6-42417B6FB9C5}"/>
              </a:ext>
            </a:extLst>
          </p:cNvPr>
          <p:cNvSpPr>
            <a:spLocks noGrp="1"/>
          </p:cNvSpPr>
          <p:nvPr>
            <p:ph type="dt" sz="half" idx="10"/>
          </p:nvPr>
        </p:nvSpPr>
        <p:spPr/>
        <p:txBody>
          <a:bodyPr/>
          <a:lstStyle/>
          <a:p>
            <a:fld id="{886CCFD6-660C-403D-B14C-B737F02809B8}" type="datetimeFigureOut">
              <a:rPr lang="en-US" smtClean="0"/>
              <a:t>7/2/2024</a:t>
            </a:fld>
            <a:endParaRPr lang="en-US"/>
          </a:p>
        </p:txBody>
      </p:sp>
      <p:sp>
        <p:nvSpPr>
          <p:cNvPr id="5" name="Footer Placeholder 4">
            <a:extLst>
              <a:ext uri="{FF2B5EF4-FFF2-40B4-BE49-F238E27FC236}">
                <a16:creationId xmlns:a16="http://schemas.microsoft.com/office/drawing/2014/main" id="{A44D3653-E9AE-F16A-4906-B5D4E2E9A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C1E0-4958-589F-2ABA-405C4DAA7964}"/>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396433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3354-A7B4-AADB-3A29-E505262CED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DD0937-3EAB-8A0A-614A-92FFC472A9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98723-9295-76A3-EAEC-F18A9076D0B5}"/>
              </a:ext>
            </a:extLst>
          </p:cNvPr>
          <p:cNvSpPr>
            <a:spLocks noGrp="1"/>
          </p:cNvSpPr>
          <p:nvPr>
            <p:ph type="dt" sz="half" idx="10"/>
          </p:nvPr>
        </p:nvSpPr>
        <p:spPr/>
        <p:txBody>
          <a:bodyPr/>
          <a:lstStyle/>
          <a:p>
            <a:fld id="{886CCFD6-660C-403D-B14C-B737F02809B8}" type="datetimeFigureOut">
              <a:rPr lang="en-US" smtClean="0"/>
              <a:t>7/2/2024</a:t>
            </a:fld>
            <a:endParaRPr lang="en-US"/>
          </a:p>
        </p:txBody>
      </p:sp>
      <p:sp>
        <p:nvSpPr>
          <p:cNvPr id="5" name="Footer Placeholder 4">
            <a:extLst>
              <a:ext uri="{FF2B5EF4-FFF2-40B4-BE49-F238E27FC236}">
                <a16:creationId xmlns:a16="http://schemas.microsoft.com/office/drawing/2014/main" id="{8E85E993-C72B-234A-021D-E1716D8ED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3BFC68-B83E-5CDE-D638-AF5C9A55BFBB}"/>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306297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7DA2-E46A-63B8-35BF-5385BA63B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7DCC62-481A-DECA-BC1E-2397D6073C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4EED54-35C7-5A75-40EE-C7C74F297C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E9BE42-DFC4-B880-87F6-4310098D5D12}"/>
              </a:ext>
            </a:extLst>
          </p:cNvPr>
          <p:cNvSpPr>
            <a:spLocks noGrp="1"/>
          </p:cNvSpPr>
          <p:nvPr>
            <p:ph type="dt" sz="half" idx="10"/>
          </p:nvPr>
        </p:nvSpPr>
        <p:spPr/>
        <p:txBody>
          <a:bodyPr/>
          <a:lstStyle/>
          <a:p>
            <a:fld id="{886CCFD6-660C-403D-B14C-B737F02809B8}" type="datetimeFigureOut">
              <a:rPr lang="en-US" smtClean="0"/>
              <a:t>7/2/2024</a:t>
            </a:fld>
            <a:endParaRPr lang="en-US"/>
          </a:p>
        </p:txBody>
      </p:sp>
      <p:sp>
        <p:nvSpPr>
          <p:cNvPr id="6" name="Footer Placeholder 5">
            <a:extLst>
              <a:ext uri="{FF2B5EF4-FFF2-40B4-BE49-F238E27FC236}">
                <a16:creationId xmlns:a16="http://schemas.microsoft.com/office/drawing/2014/main" id="{6F42B4A2-D68C-02EB-8F75-45C9A1536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73D67-C251-1EAF-7598-FE3CFFDDE698}"/>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1577476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86BB-BD8B-FF0B-F967-2EAFBEFB76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095126-86C0-88B2-6FD5-60F1CEA757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3C1BC2-5CB5-1B2B-1B22-37CC8FDE52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AFDE2A-DDB1-40C3-35E1-64B3E2DFD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91020E-AFCF-A082-38D8-2C80DEAF06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05279D-8588-E35A-E937-32D01F9B51D2}"/>
              </a:ext>
            </a:extLst>
          </p:cNvPr>
          <p:cNvSpPr>
            <a:spLocks noGrp="1"/>
          </p:cNvSpPr>
          <p:nvPr>
            <p:ph type="dt" sz="half" idx="10"/>
          </p:nvPr>
        </p:nvSpPr>
        <p:spPr/>
        <p:txBody>
          <a:bodyPr/>
          <a:lstStyle/>
          <a:p>
            <a:fld id="{886CCFD6-660C-403D-B14C-B737F02809B8}" type="datetimeFigureOut">
              <a:rPr lang="en-US" smtClean="0"/>
              <a:t>7/2/2024</a:t>
            </a:fld>
            <a:endParaRPr lang="en-US"/>
          </a:p>
        </p:txBody>
      </p:sp>
      <p:sp>
        <p:nvSpPr>
          <p:cNvPr id="8" name="Footer Placeholder 7">
            <a:extLst>
              <a:ext uri="{FF2B5EF4-FFF2-40B4-BE49-F238E27FC236}">
                <a16:creationId xmlns:a16="http://schemas.microsoft.com/office/drawing/2014/main" id="{CD49A8F8-0ECD-7AA6-7E2F-6B1362582C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A7F10C-B294-B851-AFC9-587326C0F663}"/>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1391384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EA29-9D4A-6CD9-B824-0E2A4CCDE2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8EBB85-30EB-3EF3-6CFF-E6B56EC7C1BC}"/>
              </a:ext>
            </a:extLst>
          </p:cNvPr>
          <p:cNvSpPr>
            <a:spLocks noGrp="1"/>
          </p:cNvSpPr>
          <p:nvPr>
            <p:ph type="dt" sz="half" idx="10"/>
          </p:nvPr>
        </p:nvSpPr>
        <p:spPr/>
        <p:txBody>
          <a:bodyPr/>
          <a:lstStyle/>
          <a:p>
            <a:fld id="{886CCFD6-660C-403D-B14C-B737F02809B8}" type="datetimeFigureOut">
              <a:rPr lang="en-US" smtClean="0"/>
              <a:t>7/2/2024</a:t>
            </a:fld>
            <a:endParaRPr lang="en-US"/>
          </a:p>
        </p:txBody>
      </p:sp>
      <p:sp>
        <p:nvSpPr>
          <p:cNvPr id="4" name="Footer Placeholder 3">
            <a:extLst>
              <a:ext uri="{FF2B5EF4-FFF2-40B4-BE49-F238E27FC236}">
                <a16:creationId xmlns:a16="http://schemas.microsoft.com/office/drawing/2014/main" id="{1A0A3784-5899-FA16-4651-E175FE5DCA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2BB723-7C65-05C6-F91D-5FB18714C0AF}"/>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2433119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8656FF-CBBF-826B-2A6F-FDF300965D72}"/>
              </a:ext>
            </a:extLst>
          </p:cNvPr>
          <p:cNvSpPr>
            <a:spLocks noGrp="1"/>
          </p:cNvSpPr>
          <p:nvPr>
            <p:ph type="dt" sz="half" idx="10"/>
          </p:nvPr>
        </p:nvSpPr>
        <p:spPr/>
        <p:txBody>
          <a:bodyPr/>
          <a:lstStyle/>
          <a:p>
            <a:fld id="{886CCFD6-660C-403D-B14C-B737F02809B8}" type="datetimeFigureOut">
              <a:rPr lang="en-US" smtClean="0"/>
              <a:t>7/2/2024</a:t>
            </a:fld>
            <a:endParaRPr lang="en-US"/>
          </a:p>
        </p:txBody>
      </p:sp>
      <p:sp>
        <p:nvSpPr>
          <p:cNvPr id="3" name="Footer Placeholder 2">
            <a:extLst>
              <a:ext uri="{FF2B5EF4-FFF2-40B4-BE49-F238E27FC236}">
                <a16:creationId xmlns:a16="http://schemas.microsoft.com/office/drawing/2014/main" id="{D12B3ED5-A71D-DF36-B1E3-8191ACFE16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EB65A6-2C47-6B8C-EA2C-13190B5600EB}"/>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69975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8EDC5-0DD8-3EB9-E466-E3829EE42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64367A-DB9B-8F42-0FED-C7F7C137DC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2E75D4-7A3D-9593-5F37-EAB4889F3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4E4F5-AE84-67A1-2094-708E2E2C25E3}"/>
              </a:ext>
            </a:extLst>
          </p:cNvPr>
          <p:cNvSpPr>
            <a:spLocks noGrp="1"/>
          </p:cNvSpPr>
          <p:nvPr>
            <p:ph type="dt" sz="half" idx="10"/>
          </p:nvPr>
        </p:nvSpPr>
        <p:spPr/>
        <p:txBody>
          <a:bodyPr/>
          <a:lstStyle/>
          <a:p>
            <a:fld id="{886CCFD6-660C-403D-B14C-B737F02809B8}" type="datetimeFigureOut">
              <a:rPr lang="en-US" smtClean="0"/>
              <a:t>7/2/2024</a:t>
            </a:fld>
            <a:endParaRPr lang="en-US"/>
          </a:p>
        </p:txBody>
      </p:sp>
      <p:sp>
        <p:nvSpPr>
          <p:cNvPr id="6" name="Footer Placeholder 5">
            <a:extLst>
              <a:ext uri="{FF2B5EF4-FFF2-40B4-BE49-F238E27FC236}">
                <a16:creationId xmlns:a16="http://schemas.microsoft.com/office/drawing/2014/main" id="{BACA55E6-1EE7-7E18-9C04-65F67A898E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F8650E-979F-EE11-3359-39C8F29CD9E1}"/>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1983598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9B14A-AEC4-BBA9-C4BC-33D65DF1AF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3594E5-9DE7-DE74-B09B-463FC0407E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EA8F8B-48ED-AF0A-E8FC-01D1D418C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43DCC-B568-FB2A-5E5F-964D9BFCCE4E}"/>
              </a:ext>
            </a:extLst>
          </p:cNvPr>
          <p:cNvSpPr>
            <a:spLocks noGrp="1"/>
          </p:cNvSpPr>
          <p:nvPr>
            <p:ph type="dt" sz="half" idx="10"/>
          </p:nvPr>
        </p:nvSpPr>
        <p:spPr/>
        <p:txBody>
          <a:bodyPr/>
          <a:lstStyle/>
          <a:p>
            <a:fld id="{886CCFD6-660C-403D-B14C-B737F02809B8}" type="datetimeFigureOut">
              <a:rPr lang="en-US" smtClean="0"/>
              <a:t>7/2/2024</a:t>
            </a:fld>
            <a:endParaRPr lang="en-US"/>
          </a:p>
        </p:txBody>
      </p:sp>
      <p:sp>
        <p:nvSpPr>
          <p:cNvPr id="6" name="Footer Placeholder 5">
            <a:extLst>
              <a:ext uri="{FF2B5EF4-FFF2-40B4-BE49-F238E27FC236}">
                <a16:creationId xmlns:a16="http://schemas.microsoft.com/office/drawing/2014/main" id="{3755BCD7-1953-729A-DC15-0D2C0A123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924F8-3DA0-0EE7-4A40-CB34F3660A9E}"/>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3761317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3C6ABF-55F1-681C-0337-CEE694E88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63A16A-41AB-1CAA-C547-4097F6C927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07E14D-36FF-E39F-3098-F392C2ED3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6CCFD6-660C-403D-B14C-B737F02809B8}" type="datetimeFigureOut">
              <a:rPr lang="en-US" smtClean="0"/>
              <a:t>7/2/2024</a:t>
            </a:fld>
            <a:endParaRPr lang="en-US"/>
          </a:p>
        </p:txBody>
      </p:sp>
      <p:sp>
        <p:nvSpPr>
          <p:cNvPr id="5" name="Footer Placeholder 4">
            <a:extLst>
              <a:ext uri="{FF2B5EF4-FFF2-40B4-BE49-F238E27FC236}">
                <a16:creationId xmlns:a16="http://schemas.microsoft.com/office/drawing/2014/main" id="{6166FFFF-95C1-5A24-FF98-2F0A893D75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4978BE-820E-BA70-1D0F-1693424ADD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D7E392-336C-4C71-9A83-A2BA2BB29D7E}" type="slidenum">
              <a:rPr lang="en-US" smtClean="0"/>
              <a:t>‹#›</a:t>
            </a:fld>
            <a:endParaRPr lang="en-US"/>
          </a:p>
        </p:txBody>
      </p:sp>
    </p:spTree>
    <p:extLst>
      <p:ext uri="{BB962C8B-B14F-4D97-AF65-F5344CB8AC3E}">
        <p14:creationId xmlns:p14="http://schemas.microsoft.com/office/powerpoint/2010/main" val="423797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gif"/></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gif"/></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376ACF-B2D6-AE20-BEB7-4E9EF218855A}"/>
              </a:ext>
            </a:extLst>
          </p:cNvPr>
          <p:cNvPicPr>
            <a:picLocks noChangeAspect="1"/>
          </p:cNvPicPr>
          <p:nvPr/>
        </p:nvPicPr>
        <p:blipFill>
          <a:blip r:embed="rId3">
            <a:alphaModFix amt="2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6892E5-F1E6-B2FC-C567-5544E82DF577}"/>
              </a:ext>
            </a:extLst>
          </p:cNvPr>
          <p:cNvSpPr>
            <a:spLocks noGrp="1"/>
          </p:cNvSpPr>
          <p:nvPr>
            <p:ph type="ctrTitle"/>
          </p:nvPr>
        </p:nvSpPr>
        <p:spPr>
          <a:xfrm>
            <a:off x="6848698" y="411859"/>
            <a:ext cx="4827182" cy="3337890"/>
          </a:xfrm>
          <a:noFill/>
          <a:ln>
            <a:noFill/>
          </a:ln>
        </p:spPr>
        <p:style>
          <a:lnRef idx="0">
            <a:scrgbClr r="0" g="0" b="0"/>
          </a:lnRef>
          <a:fillRef idx="0">
            <a:scrgbClr r="0" g="0" b="0"/>
          </a:fillRef>
          <a:effectRef idx="0">
            <a:scrgbClr r="0" g="0" b="0"/>
          </a:effectRef>
          <a:fontRef idx="minor">
            <a:schemeClr val="dk1"/>
          </a:fontRef>
        </p:style>
        <p:txBody>
          <a:bodyPr anchor="ctr">
            <a:noAutofit/>
          </a:bodyPr>
          <a:lstStyle/>
          <a:p>
            <a:pPr algn="l"/>
            <a:r>
              <a:rPr lang="en-US" sz="6600" b="1" dirty="0">
                <a:solidFill>
                  <a:schemeClr val="bg1"/>
                </a:solidFill>
                <a:effectLst>
                  <a:outerShdw blurRad="38100" dist="38100" dir="2700000" algn="tl">
                    <a:srgbClr val="000000">
                      <a:alpha val="43137"/>
                    </a:srgbClr>
                  </a:outerShdw>
                </a:effectLst>
              </a:rPr>
              <a:t>K</a:t>
            </a:r>
            <a:r>
              <a:rPr lang="en-US" sz="6600" b="1" dirty="0">
                <a:effectLst>
                  <a:outerShdw blurRad="38100" dist="38100" dir="2700000" algn="tl">
                    <a:srgbClr val="000000">
                      <a:alpha val="43137"/>
                    </a:srgbClr>
                  </a:outerShdw>
                </a:effectLst>
              </a:rPr>
              <a:t>olmogorov–</a:t>
            </a:r>
            <a:r>
              <a:rPr lang="en-US" sz="6600" b="1" dirty="0">
                <a:solidFill>
                  <a:schemeClr val="bg1"/>
                </a:solidFill>
                <a:effectLst>
                  <a:outerShdw blurRad="38100" dist="38100" dir="2700000" algn="tl">
                    <a:srgbClr val="000000">
                      <a:alpha val="43137"/>
                    </a:srgbClr>
                  </a:outerShdw>
                </a:effectLst>
              </a:rPr>
              <a:t>A</a:t>
            </a:r>
            <a:r>
              <a:rPr lang="en-US" sz="6600" b="1" dirty="0">
                <a:effectLst>
                  <a:outerShdw blurRad="38100" dist="38100" dir="2700000" algn="tl">
                    <a:srgbClr val="000000">
                      <a:alpha val="43137"/>
                    </a:srgbClr>
                  </a:outerShdw>
                </a:effectLst>
              </a:rPr>
              <a:t>rnold </a:t>
            </a:r>
            <a:r>
              <a:rPr lang="en-US" sz="6600" b="1" dirty="0">
                <a:solidFill>
                  <a:schemeClr val="bg1"/>
                </a:solidFill>
                <a:effectLst>
                  <a:outerShdw blurRad="38100" dist="38100" dir="2700000" algn="tl">
                    <a:srgbClr val="000000">
                      <a:alpha val="43137"/>
                    </a:srgbClr>
                  </a:outerShdw>
                </a:effectLst>
              </a:rPr>
              <a:t>N</a:t>
            </a:r>
            <a:r>
              <a:rPr lang="en-US" sz="6600" b="1" dirty="0">
                <a:effectLst>
                  <a:outerShdw blurRad="38100" dist="38100" dir="2700000" algn="tl">
                    <a:srgbClr val="000000">
                      <a:alpha val="43137"/>
                    </a:srgbClr>
                  </a:outerShdw>
                </a:effectLst>
              </a:rPr>
              <a:t>etworks</a:t>
            </a:r>
            <a:endParaRPr lang="en-US" sz="4800" b="1"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3FFD8C8E-7F43-3E94-21F4-E63D6FCCFE81}"/>
              </a:ext>
            </a:extLst>
          </p:cNvPr>
          <p:cNvSpPr>
            <a:spLocks noGrp="1"/>
          </p:cNvSpPr>
          <p:nvPr>
            <p:ph type="subTitle" idx="1"/>
          </p:nvPr>
        </p:nvSpPr>
        <p:spPr>
          <a:xfrm>
            <a:off x="6753255" y="3837622"/>
            <a:ext cx="4595227" cy="2018692"/>
          </a:xfrm>
          <a:noFill/>
          <a:ln>
            <a:noFill/>
          </a:ln>
        </p:spPr>
        <p:style>
          <a:lnRef idx="0">
            <a:scrgbClr r="0" g="0" b="0"/>
          </a:lnRef>
          <a:fillRef idx="0">
            <a:scrgbClr r="0" g="0" b="0"/>
          </a:fillRef>
          <a:effectRef idx="0">
            <a:scrgbClr r="0" g="0" b="0"/>
          </a:effectRef>
          <a:fontRef idx="minor">
            <a:schemeClr val="dk1"/>
          </a:fontRef>
        </p:style>
        <p:txBody>
          <a:bodyPr anchor="ctr">
            <a:normAutofit lnSpcReduction="10000"/>
          </a:bodyPr>
          <a:lstStyle/>
          <a:p>
            <a:pPr algn="l"/>
            <a:r>
              <a:rPr lang="en-US" sz="1400" dirty="0">
                <a:latin typeface="Times New Roman" panose="02020603050405020304" pitchFamily="18" charset="0"/>
                <a:cs typeface="Times New Roman" panose="02020603050405020304" pitchFamily="18" charset="0"/>
              </a:rPr>
              <a:t>Author (s): </a:t>
            </a:r>
            <a:r>
              <a:rPr lang="en-US" sz="1400" dirty="0" err="1">
                <a:latin typeface="Times New Roman" panose="02020603050405020304" pitchFamily="18" charset="0"/>
                <a:cs typeface="Times New Roman" panose="02020603050405020304" pitchFamily="18" charset="0"/>
              </a:rPr>
              <a:t>Ziming</a:t>
            </a:r>
            <a:r>
              <a:rPr lang="en-US" sz="1400" dirty="0">
                <a:latin typeface="Times New Roman" panose="02020603050405020304" pitchFamily="18" charset="0"/>
                <a:cs typeface="Times New Roman" panose="02020603050405020304" pitchFamily="18" charset="0"/>
              </a:rPr>
              <a:t> Liu et al.</a:t>
            </a:r>
          </a:p>
          <a:p>
            <a:pPr algn="l"/>
            <a:endParaRPr lang="en-US" sz="14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Massachusetts Institute of Technology </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California Institute of Technology </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Northeastern University </a:t>
            </a:r>
          </a:p>
          <a:p>
            <a:pPr marL="342900" indent="-34290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NSF Institute for Artificial Intelligence and Fundamental Interactions </a:t>
            </a:r>
            <a:endParaRPr lang="en-US" sz="18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CB6D5630-1962-9F87-0B90-05BACDA5A23B}"/>
              </a:ext>
            </a:extLst>
          </p:cNvPr>
          <p:cNvCxnSpPr>
            <a:cxnSpLocks/>
          </p:cNvCxnSpPr>
          <p:nvPr/>
        </p:nvCxnSpPr>
        <p:spPr>
          <a:xfrm>
            <a:off x="6585098" y="411859"/>
            <a:ext cx="0" cy="5861350"/>
          </a:xfrm>
          <a:prstGeom prst="line">
            <a:avLst/>
          </a:prstGeom>
          <a:ln w="5715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A7D211B6-96F3-7FC9-F19A-9471B6939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147" y="169287"/>
            <a:ext cx="1483823" cy="13775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D7EDF075-32CE-7C1E-7103-48C7A8A51C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638" y="169287"/>
            <a:ext cx="1377543" cy="13775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705E3EE9-5E95-860D-B5D1-5E60A0610A3D}"/>
              </a:ext>
            </a:extLst>
          </p:cNvPr>
          <p:cNvPicPr>
            <a:picLocks noChangeAspect="1"/>
          </p:cNvPicPr>
          <p:nvPr/>
        </p:nvPicPr>
        <p:blipFill>
          <a:blip r:embed="rId6"/>
          <a:stretch>
            <a:fillRect/>
          </a:stretch>
        </p:blipFill>
        <p:spPr>
          <a:xfrm>
            <a:off x="282182" y="1716119"/>
            <a:ext cx="6070912" cy="397203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026" name="Picture 2" descr="Image">
            <a:extLst>
              <a:ext uri="{FF2B5EF4-FFF2-40B4-BE49-F238E27FC236}">
                <a16:creationId xmlns:a16="http://schemas.microsoft.com/office/drawing/2014/main" id="{A08D7EB7-78BC-4605-F89D-22EEC1C0BA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33382" y="3702137"/>
            <a:ext cx="1496379" cy="149637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13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31AE-CAFC-5841-88D0-DF689F0C9427}"/>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MLPs</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4D384F23-8B06-1B37-2795-DE548E11362F}"/>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Fully-connected feedforward neural networks</a:t>
            </a:r>
          </a:p>
          <a:p>
            <a:pPr marL="0" indent="0">
              <a:buNone/>
            </a:pPr>
            <a:r>
              <a:rPr lang="en-US" sz="2400" dirty="0">
                <a:latin typeface="Times New Roman" panose="02020603050405020304" pitchFamily="18" charset="0"/>
                <a:cs typeface="Times New Roman" panose="02020603050405020304" pitchFamily="18" charset="0"/>
              </a:rPr>
              <a:t>Expressive power guaranteed by the </a:t>
            </a:r>
            <a:r>
              <a:rPr lang="en-US" sz="2400" b="1" dirty="0">
                <a:latin typeface="Times New Roman" panose="02020603050405020304" pitchFamily="18" charset="0"/>
                <a:cs typeface="Times New Roman" panose="02020603050405020304" pitchFamily="18" charset="0"/>
              </a:rPr>
              <a:t>universal approximation theorem</a:t>
            </a:r>
          </a:p>
          <a:p>
            <a:endParaRPr lang="en-US" sz="2400" dirty="0">
              <a:latin typeface="Times New Roman" panose="02020603050405020304" pitchFamily="18" charset="0"/>
              <a:ea typeface="Yu Gothic" panose="020B0400000000000000" pitchFamily="34" charset="-128"/>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Significant drawbacks</a:t>
            </a:r>
            <a:endParaRPr lang="en-US" sz="2400" dirty="0">
              <a:latin typeface="Times New Roman" panose="02020603050405020304" pitchFamily="18" charset="0"/>
              <a:ea typeface="Yu Gothic" panose="020B0400000000000000" pitchFamily="34" charset="-128"/>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Efficiency: </a:t>
            </a:r>
            <a:r>
              <a:rPr lang="en-US" sz="1600" dirty="0">
                <a:latin typeface="Times New Roman" panose="02020603050405020304" pitchFamily="18" charset="0"/>
                <a:cs typeface="Times New Roman" panose="02020603050405020304" pitchFamily="18" charset="0"/>
              </a:rPr>
              <a:t>In transformers for example, MLPs consume almost all non-embedding parameters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Interpretability: </a:t>
            </a:r>
            <a:r>
              <a:rPr lang="en-US" sz="1600" dirty="0">
                <a:latin typeface="Times New Roman" panose="02020603050405020304" pitchFamily="18" charset="0"/>
                <a:cs typeface="Times New Roman" panose="02020603050405020304" pitchFamily="18" charset="0"/>
              </a:rPr>
              <a:t>typically less interpretable (relative to attention layers) without post-analysis tools</a:t>
            </a:r>
            <a:endParaRPr lang="en-US" sz="2400" dirty="0">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1026" name="Picture 2">
            <a:extLst>
              <a:ext uri="{FF2B5EF4-FFF2-40B4-BE49-F238E27FC236}">
                <a16:creationId xmlns:a16="http://schemas.microsoft.com/office/drawing/2014/main" id="{58083CDA-C115-6802-787A-8C92D3BD6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6146" y="4799419"/>
            <a:ext cx="4819707"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512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Splines vs MLPs</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EDD6F703-946B-37BF-E940-3A172DF68506}"/>
              </a:ext>
            </a:extLst>
          </p:cNvPr>
          <p:cNvSpPr>
            <a:spLocks noGrp="1"/>
          </p:cNvSpPr>
          <p:nvPr>
            <p:ph idx="1"/>
          </p:nvPr>
        </p:nvSpPr>
        <p:spPr>
          <a:xfrm>
            <a:off x="838200" y="1825624"/>
            <a:ext cx="10515600" cy="4660235"/>
          </a:xfrm>
        </p:spPr>
        <p:txBody>
          <a:bodyPr>
            <a:normAutofit fontScale="40000" lnSpcReduction="20000"/>
          </a:bodyPr>
          <a:lstStyle/>
          <a:p>
            <a:pPr marL="0" indent="0">
              <a:buNone/>
            </a:pPr>
            <a:r>
              <a:rPr lang="en-US" sz="4400" b="1" dirty="0">
                <a:latin typeface="Times New Roman" panose="02020603050405020304" pitchFamily="18" charset="0"/>
                <a:cs typeface="Times New Roman" panose="02020603050405020304" pitchFamily="18" charset="0"/>
              </a:rPr>
              <a:t>Splines:</a:t>
            </a:r>
          </a:p>
          <a:p>
            <a:pPr marL="742950" lvl="1" indent="-28575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Strengths:</a:t>
            </a:r>
          </a:p>
          <a:p>
            <a:pPr marL="1143000" lvl="2" indent="-22860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Accurate for low-dimensional functions (functions with few variables).</a:t>
            </a:r>
          </a:p>
          <a:p>
            <a:pPr marL="1143000" lvl="2" indent="-22860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Easy to adjust locally (fine-tune specific parts of the function).</a:t>
            </a:r>
          </a:p>
          <a:p>
            <a:pPr marL="1143000" lvl="2" indent="-22860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Flexible resolution (can represent functions with varying levels of detail).</a:t>
            </a:r>
          </a:p>
          <a:p>
            <a:pPr marL="742950" lvl="1" indent="-28575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Weakness:</a:t>
            </a:r>
          </a:p>
          <a:p>
            <a:pPr marL="1143000" lvl="2" indent="-22860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Curse of dimensionality (become very complex and inefficient for high-dimensional functions - functions with many variables).</a:t>
            </a:r>
          </a:p>
          <a:p>
            <a:pPr marL="0" indent="0">
              <a:buNone/>
            </a:pPr>
            <a:r>
              <a:rPr lang="en-US" sz="4400" b="1" dirty="0">
                <a:latin typeface="Times New Roman" panose="02020603050405020304" pitchFamily="18" charset="0"/>
                <a:cs typeface="Times New Roman" panose="02020603050405020304" pitchFamily="18" charset="0"/>
              </a:rPr>
              <a:t>MLPs:</a:t>
            </a:r>
          </a:p>
          <a:p>
            <a:pPr marL="742950" lvl="1" indent="-28575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Strength:</a:t>
            </a:r>
          </a:p>
          <a:p>
            <a:pPr marL="1143000" lvl="2" indent="-22860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Less susceptible to the curse of dimensionality due to their ability to learn features (identify patterns within the data).</a:t>
            </a:r>
          </a:p>
          <a:p>
            <a:pPr marL="742950" lvl="1" indent="-28575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Weakness:</a:t>
            </a:r>
          </a:p>
          <a:p>
            <a:pPr marL="1143000" lvl="2" indent="-22860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Less accurate than splines in low dimensions because they can't perfectly optimize simple functions involving single variables.</a:t>
            </a:r>
          </a:p>
          <a:p>
            <a:pPr marL="1143000" lvl="2" indent="-228600">
              <a:buFont typeface="Arial" panose="020B0604020202020204" pitchFamily="34" charset="0"/>
              <a:buChar char="•"/>
            </a:pPr>
            <a:endParaRPr lang="en-US" sz="4400" dirty="0">
              <a:latin typeface="Times New Roman" panose="02020603050405020304" pitchFamily="18" charset="0"/>
              <a:cs typeface="Times New Roman" panose="02020603050405020304" pitchFamily="18" charset="0"/>
            </a:endParaRPr>
          </a:p>
          <a:p>
            <a:r>
              <a:rPr lang="en-US" sz="8000" dirty="0">
                <a:latin typeface="Times New Roman" panose="02020603050405020304" pitchFamily="18" charset="0"/>
                <a:cs typeface="Times New Roman" panose="02020603050405020304" pitchFamily="18" charset="0"/>
              </a:rPr>
              <a:t>KANs combine the strengths of both approaches</a:t>
            </a:r>
          </a:p>
        </p:txBody>
      </p:sp>
    </p:spTree>
    <p:extLst>
      <p:ext uri="{BB962C8B-B14F-4D97-AF65-F5344CB8AC3E}">
        <p14:creationId xmlns:p14="http://schemas.microsoft.com/office/powerpoint/2010/main" val="1209845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 One layer of KAN </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EDD6F703-946B-37BF-E940-3A172DF68506}"/>
              </a:ext>
            </a:extLst>
          </p:cNvPr>
          <p:cNvSpPr>
            <a:spLocks noGrp="1"/>
          </p:cNvSpPr>
          <p:nvPr>
            <p:ph idx="1"/>
          </p:nvPr>
        </p:nvSpPr>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7" name="Picture 6">
            <a:extLst>
              <a:ext uri="{FF2B5EF4-FFF2-40B4-BE49-F238E27FC236}">
                <a16:creationId xmlns:a16="http://schemas.microsoft.com/office/drawing/2014/main" id="{AA4FF119-86CC-34F2-E3CD-F6B750ADC2D7}"/>
              </a:ext>
            </a:extLst>
          </p:cNvPr>
          <p:cNvPicPr>
            <a:picLocks noChangeAspect="1"/>
          </p:cNvPicPr>
          <p:nvPr/>
        </p:nvPicPr>
        <p:blipFill>
          <a:blip r:embed="rId2"/>
          <a:stretch>
            <a:fillRect/>
          </a:stretch>
        </p:blipFill>
        <p:spPr>
          <a:xfrm>
            <a:off x="408721" y="1584362"/>
            <a:ext cx="6487649" cy="3023080"/>
          </a:xfrm>
          <a:prstGeom prst="rect">
            <a:avLst/>
          </a:prstGeom>
        </p:spPr>
      </p:pic>
      <p:pic>
        <p:nvPicPr>
          <p:cNvPr id="9" name="Picture 8">
            <a:extLst>
              <a:ext uri="{FF2B5EF4-FFF2-40B4-BE49-F238E27FC236}">
                <a16:creationId xmlns:a16="http://schemas.microsoft.com/office/drawing/2014/main" id="{E83CF846-5AF4-6296-258B-01079D138C69}"/>
              </a:ext>
            </a:extLst>
          </p:cNvPr>
          <p:cNvPicPr>
            <a:picLocks noChangeAspect="1"/>
          </p:cNvPicPr>
          <p:nvPr/>
        </p:nvPicPr>
        <p:blipFill>
          <a:blip r:embed="rId3"/>
          <a:stretch>
            <a:fillRect/>
          </a:stretch>
        </p:blipFill>
        <p:spPr>
          <a:xfrm>
            <a:off x="7293318" y="110857"/>
            <a:ext cx="4737469" cy="2427552"/>
          </a:xfrm>
          <a:prstGeom prst="rect">
            <a:avLst/>
          </a:prstGeom>
        </p:spPr>
      </p:pic>
      <p:sp>
        <p:nvSpPr>
          <p:cNvPr id="11" name="TextBox 10">
            <a:extLst>
              <a:ext uri="{FF2B5EF4-FFF2-40B4-BE49-F238E27FC236}">
                <a16:creationId xmlns:a16="http://schemas.microsoft.com/office/drawing/2014/main" id="{B116444E-5903-E6B7-BEEB-350FA1E0079E}"/>
              </a:ext>
            </a:extLst>
          </p:cNvPr>
          <p:cNvSpPr txBox="1"/>
          <p:nvPr/>
        </p:nvSpPr>
        <p:spPr>
          <a:xfrm>
            <a:off x="441252" y="4739818"/>
            <a:ext cx="6096000" cy="1678408"/>
          </a:xfrm>
          <a:prstGeom prst="rect">
            <a:avLst/>
          </a:prstGeom>
          <a:noFill/>
        </p:spPr>
        <p:txBody>
          <a:bodyPr wrap="square">
            <a:spAutoFit/>
          </a:bodyPr>
          <a:lstStyle/>
          <a:p>
            <a:pPr>
              <a:lnSpc>
                <a:spcPct val="90000"/>
              </a:lnSpc>
              <a:spcBef>
                <a:spcPts val="1000"/>
              </a:spcBef>
            </a:pPr>
            <a:r>
              <a:rPr lang="en-US" sz="2400" dirty="0">
                <a:latin typeface="Times New Roman" panose="02020603050405020304" pitchFamily="18" charset="0"/>
                <a:cs typeface="Times New Roman" panose="02020603050405020304" pitchFamily="18" charset="0"/>
              </a:rPr>
              <a:t>What is a layer of KAN?</a:t>
            </a:r>
          </a:p>
          <a:p>
            <a:pPr marL="228600" indent="-228600">
              <a:lnSpc>
                <a:spcPct val="90000"/>
              </a:lnSpc>
              <a:spcBef>
                <a:spcPts val="1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𝑛 denotes the number of inputs.</a:t>
            </a:r>
          </a:p>
          <a:p>
            <a:pPr marL="228600" indent="-228600">
              <a:lnSpc>
                <a:spcPct val="90000"/>
              </a:lnSpc>
              <a:spcBef>
                <a:spcPts val="1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𝑚 denotes the number of output nodes in that layer.</a:t>
            </a:r>
          </a:p>
        </p:txBody>
      </p:sp>
      <p:pic>
        <p:nvPicPr>
          <p:cNvPr id="13" name="Picture 12">
            <a:extLst>
              <a:ext uri="{FF2B5EF4-FFF2-40B4-BE49-F238E27FC236}">
                <a16:creationId xmlns:a16="http://schemas.microsoft.com/office/drawing/2014/main" id="{D27A34E1-EF8A-3DE3-ABA7-A3EF5540C106}"/>
              </a:ext>
            </a:extLst>
          </p:cNvPr>
          <p:cNvPicPr>
            <a:picLocks noChangeAspect="1"/>
          </p:cNvPicPr>
          <p:nvPr/>
        </p:nvPicPr>
        <p:blipFill>
          <a:blip r:embed="rId4"/>
          <a:stretch>
            <a:fillRect/>
          </a:stretch>
        </p:blipFill>
        <p:spPr>
          <a:xfrm>
            <a:off x="7589589" y="2624015"/>
            <a:ext cx="4144925" cy="1891461"/>
          </a:xfrm>
          <a:prstGeom prst="rect">
            <a:avLst/>
          </a:prstGeom>
        </p:spPr>
      </p:pic>
      <p:pic>
        <p:nvPicPr>
          <p:cNvPr id="15" name="Picture 14">
            <a:extLst>
              <a:ext uri="{FF2B5EF4-FFF2-40B4-BE49-F238E27FC236}">
                <a16:creationId xmlns:a16="http://schemas.microsoft.com/office/drawing/2014/main" id="{1F42AABE-5D48-9A18-465B-3B6B9450E5E9}"/>
              </a:ext>
            </a:extLst>
          </p:cNvPr>
          <p:cNvPicPr>
            <a:picLocks noChangeAspect="1"/>
          </p:cNvPicPr>
          <p:nvPr/>
        </p:nvPicPr>
        <p:blipFill>
          <a:blip r:embed="rId5"/>
          <a:stretch>
            <a:fillRect/>
          </a:stretch>
        </p:blipFill>
        <p:spPr>
          <a:xfrm>
            <a:off x="7436332" y="4601082"/>
            <a:ext cx="4594455" cy="2146061"/>
          </a:xfrm>
          <a:prstGeom prst="rect">
            <a:avLst/>
          </a:prstGeom>
        </p:spPr>
      </p:pic>
    </p:spTree>
    <p:extLst>
      <p:ext uri="{BB962C8B-B14F-4D97-AF65-F5344CB8AC3E}">
        <p14:creationId xmlns:p14="http://schemas.microsoft.com/office/powerpoint/2010/main" val="18192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 Deeper KAN </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EDD6F703-946B-37BF-E940-3A172DF68506}"/>
              </a:ext>
            </a:extLst>
          </p:cNvPr>
          <p:cNvSpPr>
            <a:spLocks noGrp="1"/>
          </p:cNvSpPr>
          <p:nvPr>
            <p:ph idx="1"/>
          </p:nvPr>
        </p:nvSpPr>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6426E221-C6B9-CFAE-EFC2-881220CFDE59}"/>
              </a:ext>
            </a:extLst>
          </p:cNvPr>
          <p:cNvPicPr>
            <a:picLocks noChangeAspect="1"/>
          </p:cNvPicPr>
          <p:nvPr/>
        </p:nvPicPr>
        <p:blipFill>
          <a:blip r:embed="rId2"/>
          <a:stretch>
            <a:fillRect/>
          </a:stretch>
        </p:blipFill>
        <p:spPr>
          <a:xfrm>
            <a:off x="4691607" y="1148180"/>
            <a:ext cx="7059141" cy="5451021"/>
          </a:xfrm>
          <a:prstGeom prst="rect">
            <a:avLst/>
          </a:prstGeom>
        </p:spPr>
      </p:pic>
      <p:sp>
        <p:nvSpPr>
          <p:cNvPr id="2" name="TextBox 1">
            <a:extLst>
              <a:ext uri="{FF2B5EF4-FFF2-40B4-BE49-F238E27FC236}">
                <a16:creationId xmlns:a16="http://schemas.microsoft.com/office/drawing/2014/main" id="{97A436A5-9973-586E-C46E-C23743F75346}"/>
              </a:ext>
            </a:extLst>
          </p:cNvPr>
          <p:cNvSpPr txBox="1"/>
          <p:nvPr/>
        </p:nvSpPr>
        <p:spPr>
          <a:xfrm>
            <a:off x="575931" y="1591314"/>
            <a:ext cx="4427271" cy="885371"/>
          </a:xfrm>
          <a:prstGeom prst="rect">
            <a:avLst/>
          </a:prstGeom>
          <a:noFill/>
        </p:spPr>
        <p:txBody>
          <a:bodyPr wrap="square">
            <a:spAutoFit/>
          </a:bodyPr>
          <a:lstStyle/>
          <a:p>
            <a:pPr marL="342900" indent="-342900">
              <a:lnSpc>
                <a:spcPct val="90000"/>
              </a:lnSpc>
              <a:spcBef>
                <a:spcPts val="1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Layers can be stacked</a:t>
            </a:r>
          </a:p>
          <a:p>
            <a:pPr marL="342900" indent="-342900">
              <a:lnSpc>
                <a:spcPct val="90000"/>
              </a:lnSpc>
              <a:spcBef>
                <a:spcPts val="1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Scalability proof</a:t>
            </a:r>
          </a:p>
        </p:txBody>
      </p:sp>
    </p:spTree>
    <p:extLst>
      <p:ext uri="{BB962C8B-B14F-4D97-AF65-F5344CB8AC3E}">
        <p14:creationId xmlns:p14="http://schemas.microsoft.com/office/powerpoint/2010/main" val="211739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 KAN architecture</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EDD6F703-946B-37BF-E940-3A172DF68506}"/>
              </a:ext>
            </a:extLst>
          </p:cNvPr>
          <p:cNvSpPr>
            <a:spLocks noGrp="1"/>
          </p:cNvSpPr>
          <p:nvPr>
            <p:ph idx="1"/>
          </p:nvPr>
        </p:nvSpPr>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F4D76FC2-5FCE-8C47-641A-1B82E3A3FB1E}"/>
              </a:ext>
            </a:extLst>
          </p:cNvPr>
          <p:cNvPicPr>
            <a:picLocks noChangeAspect="1"/>
          </p:cNvPicPr>
          <p:nvPr/>
        </p:nvPicPr>
        <p:blipFill>
          <a:blip r:embed="rId2"/>
          <a:stretch>
            <a:fillRect/>
          </a:stretch>
        </p:blipFill>
        <p:spPr>
          <a:xfrm>
            <a:off x="6394819" y="1397139"/>
            <a:ext cx="5441410" cy="5096012"/>
          </a:xfrm>
          <a:prstGeom prst="rect">
            <a:avLst/>
          </a:prstGeom>
        </p:spPr>
      </p:pic>
      <p:pic>
        <p:nvPicPr>
          <p:cNvPr id="2050" name="Picture 2">
            <a:extLst>
              <a:ext uri="{FF2B5EF4-FFF2-40B4-BE49-F238E27FC236}">
                <a16:creationId xmlns:a16="http://schemas.microsoft.com/office/drawing/2014/main" id="{7CAAC440-588F-F363-9677-2B9A513D5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65" y="4895325"/>
            <a:ext cx="5343525" cy="17564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CBC30A9-07AB-2FC1-E410-D4F7284FA6AD}"/>
              </a:ext>
            </a:extLst>
          </p:cNvPr>
          <p:cNvPicPr>
            <a:picLocks noChangeAspect="1"/>
          </p:cNvPicPr>
          <p:nvPr/>
        </p:nvPicPr>
        <p:blipFill>
          <a:blip r:embed="rId4"/>
          <a:stretch>
            <a:fillRect/>
          </a:stretch>
        </p:blipFill>
        <p:spPr>
          <a:xfrm>
            <a:off x="285452" y="1397139"/>
            <a:ext cx="5910350" cy="3317754"/>
          </a:xfrm>
          <a:prstGeom prst="rect">
            <a:avLst/>
          </a:prstGeom>
        </p:spPr>
      </p:pic>
    </p:spTree>
    <p:extLst>
      <p:ext uri="{BB962C8B-B14F-4D97-AF65-F5344CB8AC3E}">
        <p14:creationId xmlns:p14="http://schemas.microsoft.com/office/powerpoint/2010/main" val="311710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 KAN formula vs MLP formula</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EDD6F703-946B-37BF-E940-3A172DF68506}"/>
              </a:ext>
            </a:extLst>
          </p:cNvPr>
          <p:cNvSpPr>
            <a:spLocks noGrp="1"/>
          </p:cNvSpPr>
          <p:nvPr>
            <p:ph idx="1"/>
          </p:nvPr>
        </p:nvSpPr>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6" name="Picture 5">
            <a:extLst>
              <a:ext uri="{FF2B5EF4-FFF2-40B4-BE49-F238E27FC236}">
                <a16:creationId xmlns:a16="http://schemas.microsoft.com/office/drawing/2014/main" id="{DFF6ED02-61A9-A981-365E-967AA73D9656}"/>
              </a:ext>
            </a:extLst>
          </p:cNvPr>
          <p:cNvPicPr>
            <a:picLocks noChangeAspect="1"/>
          </p:cNvPicPr>
          <p:nvPr/>
        </p:nvPicPr>
        <p:blipFill>
          <a:blip r:embed="rId2"/>
          <a:stretch>
            <a:fillRect/>
          </a:stretch>
        </p:blipFill>
        <p:spPr>
          <a:xfrm>
            <a:off x="714228" y="1438015"/>
            <a:ext cx="9645805" cy="1003422"/>
          </a:xfrm>
          <a:prstGeom prst="rect">
            <a:avLst/>
          </a:prstGeom>
        </p:spPr>
      </p:pic>
      <p:pic>
        <p:nvPicPr>
          <p:cNvPr id="9" name="Picture 8">
            <a:extLst>
              <a:ext uri="{FF2B5EF4-FFF2-40B4-BE49-F238E27FC236}">
                <a16:creationId xmlns:a16="http://schemas.microsoft.com/office/drawing/2014/main" id="{33B3A48C-C6D2-B2DB-EE13-A2A325807D4B}"/>
              </a:ext>
            </a:extLst>
          </p:cNvPr>
          <p:cNvPicPr>
            <a:picLocks noChangeAspect="1"/>
          </p:cNvPicPr>
          <p:nvPr/>
        </p:nvPicPr>
        <p:blipFill>
          <a:blip r:embed="rId3"/>
          <a:stretch>
            <a:fillRect/>
          </a:stretch>
        </p:blipFill>
        <p:spPr>
          <a:xfrm>
            <a:off x="714229" y="2431765"/>
            <a:ext cx="9645804" cy="811723"/>
          </a:xfrm>
          <a:prstGeom prst="rect">
            <a:avLst/>
          </a:prstGeom>
        </p:spPr>
      </p:pic>
      <p:pic>
        <p:nvPicPr>
          <p:cNvPr id="11" name="Picture 10">
            <a:extLst>
              <a:ext uri="{FF2B5EF4-FFF2-40B4-BE49-F238E27FC236}">
                <a16:creationId xmlns:a16="http://schemas.microsoft.com/office/drawing/2014/main" id="{13E70878-226A-9107-BE37-D33537A472D1}"/>
              </a:ext>
            </a:extLst>
          </p:cNvPr>
          <p:cNvPicPr>
            <a:picLocks noChangeAspect="1"/>
          </p:cNvPicPr>
          <p:nvPr/>
        </p:nvPicPr>
        <p:blipFill>
          <a:blip r:embed="rId4"/>
          <a:stretch>
            <a:fillRect/>
          </a:stretch>
        </p:blipFill>
        <p:spPr>
          <a:xfrm>
            <a:off x="714229" y="3429001"/>
            <a:ext cx="5856692" cy="2202116"/>
          </a:xfrm>
          <a:prstGeom prst="rect">
            <a:avLst/>
          </a:prstGeom>
        </p:spPr>
      </p:pic>
      <p:pic>
        <p:nvPicPr>
          <p:cNvPr id="13" name="Picture 12">
            <a:extLst>
              <a:ext uri="{FF2B5EF4-FFF2-40B4-BE49-F238E27FC236}">
                <a16:creationId xmlns:a16="http://schemas.microsoft.com/office/drawing/2014/main" id="{C34F1E44-CEAC-9AB8-8759-078D5F99239E}"/>
              </a:ext>
            </a:extLst>
          </p:cNvPr>
          <p:cNvPicPr>
            <a:picLocks noChangeAspect="1"/>
          </p:cNvPicPr>
          <p:nvPr/>
        </p:nvPicPr>
        <p:blipFill>
          <a:blip r:embed="rId5"/>
          <a:stretch>
            <a:fillRect/>
          </a:stretch>
        </p:blipFill>
        <p:spPr>
          <a:xfrm>
            <a:off x="6694892" y="3472631"/>
            <a:ext cx="5071642" cy="1993605"/>
          </a:xfrm>
          <a:prstGeom prst="rect">
            <a:avLst/>
          </a:prstGeom>
        </p:spPr>
      </p:pic>
    </p:spTree>
    <p:extLst>
      <p:ext uri="{BB962C8B-B14F-4D97-AF65-F5344CB8AC3E}">
        <p14:creationId xmlns:p14="http://schemas.microsoft.com/office/powerpoint/2010/main" val="751928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 KAN architecture</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EDD6F703-946B-37BF-E940-3A172DF68506}"/>
              </a:ext>
            </a:extLst>
          </p:cNvPr>
          <p:cNvSpPr>
            <a:spLocks noGrp="1"/>
          </p:cNvSpPr>
          <p:nvPr>
            <p:ph idx="1"/>
          </p:nvPr>
        </p:nvSpPr>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6" name="TextBox 5">
            <a:extLst>
              <a:ext uri="{FF2B5EF4-FFF2-40B4-BE49-F238E27FC236}">
                <a16:creationId xmlns:a16="http://schemas.microsoft.com/office/drawing/2014/main" id="{EEB9C6C6-411E-D8DF-3620-F652282EBEC6}"/>
              </a:ext>
            </a:extLst>
          </p:cNvPr>
          <p:cNvSpPr txBox="1"/>
          <p:nvPr/>
        </p:nvSpPr>
        <p:spPr>
          <a:xfrm>
            <a:off x="529992" y="1889898"/>
            <a:ext cx="4453134" cy="923330"/>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Parametrize each 1D function as a B-spline curve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Coefficients as Learnable Parameters</a:t>
            </a:r>
          </a:p>
        </p:txBody>
      </p:sp>
      <p:pic>
        <p:nvPicPr>
          <p:cNvPr id="9" name="Picture 8">
            <a:extLst>
              <a:ext uri="{FF2B5EF4-FFF2-40B4-BE49-F238E27FC236}">
                <a16:creationId xmlns:a16="http://schemas.microsoft.com/office/drawing/2014/main" id="{F4B9DA4E-456B-8DF8-8090-FCC9EEA24723}"/>
              </a:ext>
            </a:extLst>
          </p:cNvPr>
          <p:cNvPicPr>
            <a:picLocks noChangeAspect="1"/>
          </p:cNvPicPr>
          <p:nvPr/>
        </p:nvPicPr>
        <p:blipFill>
          <a:blip r:embed="rId2"/>
          <a:stretch>
            <a:fillRect/>
          </a:stretch>
        </p:blipFill>
        <p:spPr>
          <a:xfrm>
            <a:off x="5493488" y="1584362"/>
            <a:ext cx="6168520" cy="2640836"/>
          </a:xfrm>
          <a:prstGeom prst="rect">
            <a:avLst/>
          </a:prstGeom>
        </p:spPr>
      </p:pic>
      <p:pic>
        <p:nvPicPr>
          <p:cNvPr id="11" name="Picture 10">
            <a:extLst>
              <a:ext uri="{FF2B5EF4-FFF2-40B4-BE49-F238E27FC236}">
                <a16:creationId xmlns:a16="http://schemas.microsoft.com/office/drawing/2014/main" id="{B1FFC239-20DC-1D3A-24C6-805AC1AD73AC}"/>
              </a:ext>
            </a:extLst>
          </p:cNvPr>
          <p:cNvPicPr>
            <a:picLocks noChangeAspect="1"/>
          </p:cNvPicPr>
          <p:nvPr/>
        </p:nvPicPr>
        <p:blipFill>
          <a:blip r:embed="rId3"/>
          <a:stretch>
            <a:fillRect/>
          </a:stretch>
        </p:blipFill>
        <p:spPr>
          <a:xfrm>
            <a:off x="3388393" y="4289471"/>
            <a:ext cx="5224797" cy="2319654"/>
          </a:xfrm>
          <a:prstGeom prst="rect">
            <a:avLst/>
          </a:prstGeom>
        </p:spPr>
      </p:pic>
    </p:spTree>
    <p:extLst>
      <p:ext uri="{BB962C8B-B14F-4D97-AF65-F5344CB8AC3E}">
        <p14:creationId xmlns:p14="http://schemas.microsoft.com/office/powerpoint/2010/main" val="2835173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 KAN architecture</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EDD6F703-946B-37BF-E940-3A172DF68506}"/>
              </a:ext>
            </a:extLst>
          </p:cNvPr>
          <p:cNvSpPr>
            <a:spLocks noGrp="1"/>
          </p:cNvSpPr>
          <p:nvPr>
            <p:ph idx="1"/>
          </p:nvPr>
        </p:nvSpPr>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80397352-1A08-E37F-8720-00EE0F935D2F}"/>
              </a:ext>
            </a:extLst>
          </p:cNvPr>
          <p:cNvPicPr>
            <a:picLocks noChangeAspect="1"/>
          </p:cNvPicPr>
          <p:nvPr/>
        </p:nvPicPr>
        <p:blipFill>
          <a:blip r:embed="rId2"/>
          <a:stretch>
            <a:fillRect/>
          </a:stretch>
        </p:blipFill>
        <p:spPr>
          <a:xfrm>
            <a:off x="497959" y="2522382"/>
            <a:ext cx="5264888" cy="2648673"/>
          </a:xfrm>
          <a:prstGeom prst="rect">
            <a:avLst/>
          </a:prstGeom>
        </p:spPr>
      </p:pic>
      <p:pic>
        <p:nvPicPr>
          <p:cNvPr id="8" name="Picture 7">
            <a:extLst>
              <a:ext uri="{FF2B5EF4-FFF2-40B4-BE49-F238E27FC236}">
                <a16:creationId xmlns:a16="http://schemas.microsoft.com/office/drawing/2014/main" id="{6DC409C5-C862-6962-DCF1-7DA2EF728932}"/>
              </a:ext>
            </a:extLst>
          </p:cNvPr>
          <p:cNvPicPr>
            <a:picLocks noChangeAspect="1"/>
          </p:cNvPicPr>
          <p:nvPr/>
        </p:nvPicPr>
        <p:blipFill>
          <a:blip r:embed="rId3"/>
          <a:stretch>
            <a:fillRect/>
          </a:stretch>
        </p:blipFill>
        <p:spPr>
          <a:xfrm>
            <a:off x="5831060" y="2338515"/>
            <a:ext cx="6216970" cy="3016405"/>
          </a:xfrm>
          <a:prstGeom prst="rect">
            <a:avLst/>
          </a:prstGeom>
        </p:spPr>
      </p:pic>
    </p:spTree>
    <p:extLst>
      <p:ext uri="{BB962C8B-B14F-4D97-AF65-F5344CB8AC3E}">
        <p14:creationId xmlns:p14="http://schemas.microsoft.com/office/powerpoint/2010/main" val="3554807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 KAN architecture</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EDD6F703-946B-37BF-E940-3A172DF68506}"/>
              </a:ext>
            </a:extLst>
          </p:cNvPr>
          <p:cNvSpPr>
            <a:spLocks noGrp="1"/>
          </p:cNvSpPr>
          <p:nvPr>
            <p:ph idx="1"/>
          </p:nvPr>
        </p:nvSpPr>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6" name="Picture 5">
            <a:extLst>
              <a:ext uri="{FF2B5EF4-FFF2-40B4-BE49-F238E27FC236}">
                <a16:creationId xmlns:a16="http://schemas.microsoft.com/office/drawing/2014/main" id="{D02D53FB-EBED-4E19-E845-2722AF759E9B}"/>
              </a:ext>
            </a:extLst>
          </p:cNvPr>
          <p:cNvPicPr>
            <a:picLocks noChangeAspect="1"/>
          </p:cNvPicPr>
          <p:nvPr/>
        </p:nvPicPr>
        <p:blipFill>
          <a:blip r:embed="rId2"/>
          <a:stretch>
            <a:fillRect/>
          </a:stretch>
        </p:blipFill>
        <p:spPr>
          <a:xfrm>
            <a:off x="566189" y="1439218"/>
            <a:ext cx="4401784" cy="3000652"/>
          </a:xfrm>
          <a:prstGeom prst="rect">
            <a:avLst/>
          </a:prstGeom>
        </p:spPr>
      </p:pic>
      <p:pic>
        <p:nvPicPr>
          <p:cNvPr id="9" name="Picture 8">
            <a:extLst>
              <a:ext uri="{FF2B5EF4-FFF2-40B4-BE49-F238E27FC236}">
                <a16:creationId xmlns:a16="http://schemas.microsoft.com/office/drawing/2014/main" id="{89E490D2-7ED4-FB95-6DE3-732680399B55}"/>
              </a:ext>
            </a:extLst>
          </p:cNvPr>
          <p:cNvPicPr>
            <a:picLocks noChangeAspect="1"/>
          </p:cNvPicPr>
          <p:nvPr/>
        </p:nvPicPr>
        <p:blipFill>
          <a:blip r:embed="rId3"/>
          <a:stretch>
            <a:fillRect/>
          </a:stretch>
        </p:blipFill>
        <p:spPr>
          <a:xfrm>
            <a:off x="566189" y="4540185"/>
            <a:ext cx="4849327" cy="2088546"/>
          </a:xfrm>
          <a:prstGeom prst="rect">
            <a:avLst/>
          </a:prstGeom>
        </p:spPr>
      </p:pic>
      <p:pic>
        <p:nvPicPr>
          <p:cNvPr id="8" name="Picture 7">
            <a:extLst>
              <a:ext uri="{FF2B5EF4-FFF2-40B4-BE49-F238E27FC236}">
                <a16:creationId xmlns:a16="http://schemas.microsoft.com/office/drawing/2014/main" id="{663F6F18-5DEA-3C08-A1CA-BCC36334D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029" y="252845"/>
            <a:ext cx="4545693" cy="6313463"/>
          </a:xfrm>
          <a:prstGeom prst="rect">
            <a:avLst/>
          </a:prstGeom>
        </p:spPr>
      </p:pic>
      <p:pic>
        <p:nvPicPr>
          <p:cNvPr id="11" name="Picture 10">
            <a:extLst>
              <a:ext uri="{FF2B5EF4-FFF2-40B4-BE49-F238E27FC236}">
                <a16:creationId xmlns:a16="http://schemas.microsoft.com/office/drawing/2014/main" id="{1059E9D5-4B3E-7770-6C14-296800A5E7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3085" y="1439218"/>
            <a:ext cx="1767418" cy="1325563"/>
          </a:xfrm>
          <a:prstGeom prst="rect">
            <a:avLst/>
          </a:prstGeom>
        </p:spPr>
      </p:pic>
    </p:spTree>
    <p:extLst>
      <p:ext uri="{BB962C8B-B14F-4D97-AF65-F5344CB8AC3E}">
        <p14:creationId xmlns:p14="http://schemas.microsoft.com/office/powerpoint/2010/main" val="1087888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 KAN architecture</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EDD6F703-946B-37BF-E940-3A172DF68506}"/>
              </a:ext>
            </a:extLst>
          </p:cNvPr>
          <p:cNvSpPr>
            <a:spLocks noGrp="1"/>
          </p:cNvSpPr>
          <p:nvPr>
            <p:ph idx="1"/>
          </p:nvPr>
        </p:nvSpPr>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894260DA-15AD-1036-DF72-9B777BC77359}"/>
              </a:ext>
            </a:extLst>
          </p:cNvPr>
          <p:cNvPicPr>
            <a:picLocks noChangeAspect="1"/>
          </p:cNvPicPr>
          <p:nvPr/>
        </p:nvPicPr>
        <p:blipFill>
          <a:blip r:embed="rId2"/>
          <a:stretch>
            <a:fillRect/>
          </a:stretch>
        </p:blipFill>
        <p:spPr>
          <a:xfrm>
            <a:off x="706755" y="1374327"/>
            <a:ext cx="10647045" cy="5253934"/>
          </a:xfrm>
          <a:prstGeom prst="rect">
            <a:avLst/>
          </a:prstGeom>
        </p:spPr>
      </p:pic>
    </p:spTree>
    <p:extLst>
      <p:ext uri="{BB962C8B-B14F-4D97-AF65-F5344CB8AC3E}">
        <p14:creationId xmlns:p14="http://schemas.microsoft.com/office/powerpoint/2010/main" val="1764250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D619-8257-CABB-65B0-2902FC0032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3752E9-A80F-CBD5-70BF-DC4CF8159A5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A9095AD-9252-3928-D8A7-BA0B52E3B38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54667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Grid Extension</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2" name="Picture 1">
            <a:extLst>
              <a:ext uri="{FF2B5EF4-FFF2-40B4-BE49-F238E27FC236}">
                <a16:creationId xmlns:a16="http://schemas.microsoft.com/office/drawing/2014/main" id="{A8216BD7-AB3C-78D6-D8C3-F08DEA502084}"/>
              </a:ext>
            </a:extLst>
          </p:cNvPr>
          <p:cNvPicPr>
            <a:picLocks noChangeAspect="1"/>
          </p:cNvPicPr>
          <p:nvPr/>
        </p:nvPicPr>
        <p:blipFill rotWithShape="1">
          <a:blip r:embed="rId2"/>
          <a:srcRect l="52154"/>
          <a:stretch/>
        </p:blipFill>
        <p:spPr>
          <a:xfrm>
            <a:off x="3151977" y="1472517"/>
            <a:ext cx="5094149" cy="5253934"/>
          </a:xfrm>
          <a:prstGeom prst="rect">
            <a:avLst/>
          </a:prstGeom>
        </p:spPr>
      </p:pic>
    </p:spTree>
    <p:extLst>
      <p:ext uri="{BB962C8B-B14F-4D97-AF65-F5344CB8AC3E}">
        <p14:creationId xmlns:p14="http://schemas.microsoft.com/office/powerpoint/2010/main" val="11419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Grid Extension</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7" name="Picture 6">
            <a:extLst>
              <a:ext uri="{FF2B5EF4-FFF2-40B4-BE49-F238E27FC236}">
                <a16:creationId xmlns:a16="http://schemas.microsoft.com/office/drawing/2014/main" id="{3A238D24-FFFA-988C-CD56-70E7F9C1EF7C}"/>
              </a:ext>
            </a:extLst>
          </p:cNvPr>
          <p:cNvPicPr>
            <a:picLocks noChangeAspect="1"/>
          </p:cNvPicPr>
          <p:nvPr/>
        </p:nvPicPr>
        <p:blipFill>
          <a:blip r:embed="rId2"/>
          <a:stretch>
            <a:fillRect/>
          </a:stretch>
        </p:blipFill>
        <p:spPr>
          <a:xfrm>
            <a:off x="299166" y="2235120"/>
            <a:ext cx="11593667" cy="3546555"/>
          </a:xfrm>
          <a:prstGeom prst="rect">
            <a:avLst/>
          </a:prstGeom>
        </p:spPr>
      </p:pic>
      <p:pic>
        <p:nvPicPr>
          <p:cNvPr id="9" name="Picture 8">
            <a:extLst>
              <a:ext uri="{FF2B5EF4-FFF2-40B4-BE49-F238E27FC236}">
                <a16:creationId xmlns:a16="http://schemas.microsoft.com/office/drawing/2014/main" id="{C8878AB9-A13B-F9A6-F4ED-A055C57FD75F}"/>
              </a:ext>
            </a:extLst>
          </p:cNvPr>
          <p:cNvPicPr>
            <a:picLocks noChangeAspect="1"/>
          </p:cNvPicPr>
          <p:nvPr/>
        </p:nvPicPr>
        <p:blipFill>
          <a:blip r:embed="rId3"/>
          <a:stretch>
            <a:fillRect/>
          </a:stretch>
        </p:blipFill>
        <p:spPr>
          <a:xfrm>
            <a:off x="5206953" y="5887964"/>
            <a:ext cx="1778091" cy="711237"/>
          </a:xfrm>
          <a:prstGeom prst="rect">
            <a:avLst/>
          </a:prstGeom>
        </p:spPr>
      </p:pic>
    </p:spTree>
    <p:extLst>
      <p:ext uri="{BB962C8B-B14F-4D97-AF65-F5344CB8AC3E}">
        <p14:creationId xmlns:p14="http://schemas.microsoft.com/office/powerpoint/2010/main" val="1078436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MLP vs KAN</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7" name="Picture 6">
            <a:extLst>
              <a:ext uri="{FF2B5EF4-FFF2-40B4-BE49-F238E27FC236}">
                <a16:creationId xmlns:a16="http://schemas.microsoft.com/office/drawing/2014/main" id="{EA537E37-E8E1-C125-88F1-C48DF975CF25}"/>
              </a:ext>
            </a:extLst>
          </p:cNvPr>
          <p:cNvPicPr>
            <a:picLocks noChangeAspect="1"/>
          </p:cNvPicPr>
          <p:nvPr/>
        </p:nvPicPr>
        <p:blipFill>
          <a:blip r:embed="rId2"/>
          <a:stretch>
            <a:fillRect/>
          </a:stretch>
        </p:blipFill>
        <p:spPr>
          <a:xfrm>
            <a:off x="2153812" y="1584362"/>
            <a:ext cx="7884375" cy="4901213"/>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641561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4616A24-CDCA-0B4C-0C50-E1C64684EB4F}"/>
              </a:ext>
            </a:extLst>
          </p:cNvPr>
          <p:cNvGraphicFramePr>
            <a:graphicFrameLocks noGrp="1"/>
          </p:cNvGraphicFramePr>
          <p:nvPr>
            <p:ph idx="1"/>
            <p:extLst>
              <p:ext uri="{D42A27DB-BD31-4B8C-83A1-F6EECF244321}">
                <p14:modId xmlns:p14="http://schemas.microsoft.com/office/powerpoint/2010/main" val="2869505821"/>
              </p:ext>
            </p:extLst>
          </p:nvPr>
        </p:nvGraphicFramePr>
        <p:xfrm>
          <a:off x="838200" y="1825625"/>
          <a:ext cx="10515600" cy="3012440"/>
        </p:xfrm>
        <a:graphic>
          <a:graphicData uri="http://schemas.openxmlformats.org/drawingml/2006/table">
            <a:tbl>
              <a:tblPr firstRow="1" bandRow="1">
                <a:tableStyleId>{073A0DAA-6AF3-43AB-8588-CEC1D06C72B9}</a:tableStyleId>
              </a:tblPr>
              <a:tblGrid>
                <a:gridCol w="5257800">
                  <a:extLst>
                    <a:ext uri="{9D8B030D-6E8A-4147-A177-3AD203B41FA5}">
                      <a16:colId xmlns:a16="http://schemas.microsoft.com/office/drawing/2014/main" val="3044338407"/>
                    </a:ext>
                  </a:extLst>
                </a:gridCol>
                <a:gridCol w="5257800">
                  <a:extLst>
                    <a:ext uri="{9D8B030D-6E8A-4147-A177-3AD203B41FA5}">
                      <a16:colId xmlns:a16="http://schemas.microsoft.com/office/drawing/2014/main" val="3704481113"/>
                    </a:ext>
                  </a:extLst>
                </a:gridCol>
              </a:tblGrid>
              <a:tr h="370840">
                <a:tc>
                  <a:txBody>
                    <a:bodyPr/>
                    <a:lstStyle/>
                    <a:p>
                      <a:pPr algn="ctr"/>
                      <a:r>
                        <a:rPr lang="en-US" sz="1600" dirty="0"/>
                        <a:t>MLP</a:t>
                      </a:r>
                    </a:p>
                  </a:txBody>
                  <a:tcPr/>
                </a:tc>
                <a:tc>
                  <a:txBody>
                    <a:bodyPr/>
                    <a:lstStyle/>
                    <a:p>
                      <a:pPr algn="ctr"/>
                      <a:r>
                        <a:rPr lang="en-US" sz="1600" dirty="0"/>
                        <a:t>KAN</a:t>
                      </a:r>
                    </a:p>
                  </a:txBody>
                  <a:tcPr/>
                </a:tc>
                <a:extLst>
                  <a:ext uri="{0D108BD9-81ED-4DB2-BD59-A6C34878D82A}">
                    <a16:rowId xmlns:a16="http://schemas.microsoft.com/office/drawing/2014/main" val="35529523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Universal approximation theorem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Kolmogorov-Arnold representation theorem</a:t>
                      </a:r>
                    </a:p>
                  </a:txBody>
                  <a:tcPr/>
                </a:tc>
                <a:extLst>
                  <a:ext uri="{0D108BD9-81ED-4DB2-BD59-A6C34878D82A}">
                    <a16:rowId xmlns:a16="http://schemas.microsoft.com/office/drawing/2014/main" val="361629478"/>
                  </a:ext>
                </a:extLst>
              </a:tr>
              <a:tr h="370840">
                <a:tc>
                  <a:txBody>
                    <a:bodyPr/>
                    <a:lstStyle/>
                    <a:p>
                      <a:pPr algn="ctr"/>
                      <a:r>
                        <a:rPr lang="en-US" sz="1600" dirty="0"/>
                        <a:t>Less interpretable</a:t>
                      </a:r>
                    </a:p>
                  </a:txBody>
                  <a:tcPr/>
                </a:tc>
                <a:tc>
                  <a:txBody>
                    <a:bodyPr/>
                    <a:lstStyle/>
                    <a:p>
                      <a:pPr algn="ctr"/>
                      <a:r>
                        <a:rPr lang="en-US" sz="1600" dirty="0"/>
                        <a:t>Interpretable</a:t>
                      </a:r>
                    </a:p>
                  </a:txBody>
                  <a:tcPr/>
                </a:tc>
                <a:extLst>
                  <a:ext uri="{0D108BD9-81ED-4DB2-BD59-A6C34878D82A}">
                    <a16:rowId xmlns:a16="http://schemas.microsoft.com/office/drawing/2014/main" val="2751935869"/>
                  </a:ext>
                </a:extLst>
              </a:tr>
              <a:tr h="370840">
                <a:tc>
                  <a:txBody>
                    <a:bodyPr/>
                    <a:lstStyle/>
                    <a:p>
                      <a:pPr algn="ctr"/>
                      <a:r>
                        <a:rPr lang="en-US" sz="1600" dirty="0"/>
                        <a:t>More parameters</a:t>
                      </a:r>
                    </a:p>
                  </a:txBody>
                  <a:tcPr/>
                </a:tc>
                <a:tc>
                  <a:txBody>
                    <a:bodyPr/>
                    <a:lstStyle/>
                    <a:p>
                      <a:pPr algn="ctr"/>
                      <a:r>
                        <a:rPr lang="en-US" sz="1600" dirty="0"/>
                        <a:t>Less parameters</a:t>
                      </a:r>
                    </a:p>
                  </a:txBody>
                  <a:tcPr/>
                </a:tc>
                <a:extLst>
                  <a:ext uri="{0D108BD9-81ED-4DB2-BD59-A6C34878D82A}">
                    <a16:rowId xmlns:a16="http://schemas.microsoft.com/office/drawing/2014/main" val="144170898"/>
                  </a:ext>
                </a:extLst>
              </a:tr>
              <a:tr h="370840">
                <a:tc>
                  <a:txBody>
                    <a:bodyPr/>
                    <a:lstStyle/>
                    <a:p>
                      <a:pPr algn="ctr"/>
                      <a:r>
                        <a:rPr lang="en-US" sz="1600" dirty="0"/>
                        <a:t>Place fixed activation functions on nodes (“neurons”)</a:t>
                      </a:r>
                    </a:p>
                  </a:txBody>
                  <a:tcPr/>
                </a:tc>
                <a:tc>
                  <a:txBody>
                    <a:bodyPr/>
                    <a:lstStyle/>
                    <a:p>
                      <a:pPr algn="ctr"/>
                      <a:r>
                        <a:rPr lang="en-US" sz="1600" dirty="0"/>
                        <a:t>Place learnable activation functions on edges (“weights”)</a:t>
                      </a:r>
                    </a:p>
                  </a:txBody>
                  <a:tcPr/>
                </a:tc>
                <a:extLst>
                  <a:ext uri="{0D108BD9-81ED-4DB2-BD59-A6C34878D82A}">
                    <a16:rowId xmlns:a16="http://schemas.microsoft.com/office/drawing/2014/main" val="2757534579"/>
                  </a:ext>
                </a:extLst>
              </a:tr>
              <a:tr h="370840">
                <a:tc>
                  <a:txBody>
                    <a:bodyPr/>
                    <a:lstStyle/>
                    <a:p>
                      <a:pPr algn="ctr"/>
                      <a:r>
                        <a:rPr lang="en-US" sz="1600" dirty="0"/>
                        <a:t>Have linear weight matrices</a:t>
                      </a:r>
                    </a:p>
                  </a:txBody>
                  <a:tcPr/>
                </a:tc>
                <a:tc>
                  <a:txBody>
                    <a:bodyPr/>
                    <a:lstStyle/>
                    <a:p>
                      <a:pPr algn="ctr"/>
                      <a:r>
                        <a:rPr lang="en-US" sz="1600" dirty="0"/>
                        <a:t>Each weight parameter is replaced by a learnable 1D function parametrized as a spline</a:t>
                      </a:r>
                    </a:p>
                  </a:txBody>
                  <a:tcPr/>
                </a:tc>
                <a:extLst>
                  <a:ext uri="{0D108BD9-81ED-4DB2-BD59-A6C34878D82A}">
                    <a16:rowId xmlns:a16="http://schemas.microsoft.com/office/drawing/2014/main" val="3805601075"/>
                  </a:ext>
                </a:extLst>
              </a:tr>
              <a:tr h="515901">
                <a:tc>
                  <a:txBody>
                    <a:bodyPr/>
                    <a:lstStyle/>
                    <a:p>
                      <a:pPr algn="ctr"/>
                      <a:r>
                        <a:rPr lang="en-US" sz="1600" dirty="0"/>
                        <a:t>Nodes sum incoming signals with applying non-linearities.</a:t>
                      </a:r>
                    </a:p>
                  </a:txBody>
                  <a:tcPr/>
                </a:tc>
                <a:tc>
                  <a:txBody>
                    <a:bodyPr/>
                    <a:lstStyle/>
                    <a:p>
                      <a:pPr algn="ctr"/>
                      <a:r>
                        <a:rPr lang="en-US" sz="1600" dirty="0"/>
                        <a:t>Nodes sum incoming signals without applying any non-linearities.</a:t>
                      </a:r>
                    </a:p>
                  </a:txBody>
                  <a:tcPr/>
                </a:tc>
                <a:extLst>
                  <a:ext uri="{0D108BD9-81ED-4DB2-BD59-A6C34878D82A}">
                    <a16:rowId xmlns:a16="http://schemas.microsoft.com/office/drawing/2014/main" val="386123885"/>
                  </a:ext>
                </a:extLst>
              </a:tr>
            </a:tbl>
          </a:graphicData>
        </a:graphic>
      </p:graphicFrame>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MLP vs KAN</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459527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MLP vs KAN: Parameter count</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6" name="Picture 5">
            <a:extLst>
              <a:ext uri="{FF2B5EF4-FFF2-40B4-BE49-F238E27FC236}">
                <a16:creationId xmlns:a16="http://schemas.microsoft.com/office/drawing/2014/main" id="{469E3FC0-869F-5792-0B7B-DEF3D800B8F2}"/>
              </a:ext>
            </a:extLst>
          </p:cNvPr>
          <p:cNvPicPr>
            <a:picLocks noChangeAspect="1"/>
          </p:cNvPicPr>
          <p:nvPr/>
        </p:nvPicPr>
        <p:blipFill>
          <a:blip r:embed="rId2"/>
          <a:stretch>
            <a:fillRect/>
          </a:stretch>
        </p:blipFill>
        <p:spPr>
          <a:xfrm>
            <a:off x="441252" y="1428840"/>
            <a:ext cx="4252822" cy="5181600"/>
          </a:xfrm>
          <a:prstGeom prst="rect">
            <a:avLst/>
          </a:prstGeom>
        </p:spPr>
      </p:pic>
      <p:pic>
        <p:nvPicPr>
          <p:cNvPr id="9" name="Picture 8">
            <a:extLst>
              <a:ext uri="{FF2B5EF4-FFF2-40B4-BE49-F238E27FC236}">
                <a16:creationId xmlns:a16="http://schemas.microsoft.com/office/drawing/2014/main" id="{24A6A19A-A024-B353-0718-CFE1B01334F0}"/>
              </a:ext>
            </a:extLst>
          </p:cNvPr>
          <p:cNvPicPr>
            <a:picLocks noChangeAspect="1"/>
          </p:cNvPicPr>
          <p:nvPr/>
        </p:nvPicPr>
        <p:blipFill>
          <a:blip r:embed="rId3"/>
          <a:stretch>
            <a:fillRect/>
          </a:stretch>
        </p:blipFill>
        <p:spPr>
          <a:xfrm>
            <a:off x="4798656" y="1428840"/>
            <a:ext cx="5819725" cy="4222040"/>
          </a:xfrm>
          <a:prstGeom prst="rect">
            <a:avLst/>
          </a:prstGeom>
        </p:spPr>
      </p:pic>
      <p:sp>
        <p:nvSpPr>
          <p:cNvPr id="11" name="TextBox 10">
            <a:extLst>
              <a:ext uri="{FF2B5EF4-FFF2-40B4-BE49-F238E27FC236}">
                <a16:creationId xmlns:a16="http://schemas.microsoft.com/office/drawing/2014/main" id="{C3308BE6-1206-BB4C-1328-C9587D85DC3D}"/>
              </a:ext>
            </a:extLst>
          </p:cNvPr>
          <p:cNvSpPr txBox="1"/>
          <p:nvPr/>
        </p:nvSpPr>
        <p:spPr>
          <a:xfrm>
            <a:off x="4860852" y="5687110"/>
            <a:ext cx="6096000"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So why they say it is better? </a:t>
            </a:r>
          </a:p>
          <a:p>
            <a:r>
              <a:rPr lang="en-US" dirty="0">
                <a:latin typeface="Times New Roman" panose="02020603050405020304" pitchFamily="18" charset="0"/>
                <a:cs typeface="Times New Roman" panose="02020603050405020304" pitchFamily="18" charset="0"/>
              </a:rPr>
              <a:t>Because it is more expressive and can solve the same problem using less parameters or layers</a:t>
            </a:r>
          </a:p>
        </p:txBody>
      </p:sp>
    </p:spTree>
    <p:extLst>
      <p:ext uri="{BB962C8B-B14F-4D97-AF65-F5344CB8AC3E}">
        <p14:creationId xmlns:p14="http://schemas.microsoft.com/office/powerpoint/2010/main" val="135796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Results</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3" name="Picture 2">
            <a:extLst>
              <a:ext uri="{FF2B5EF4-FFF2-40B4-BE49-F238E27FC236}">
                <a16:creationId xmlns:a16="http://schemas.microsoft.com/office/drawing/2014/main" id="{FCD34669-B301-6FC3-5CAB-4D80416533C0}"/>
              </a:ext>
            </a:extLst>
          </p:cNvPr>
          <p:cNvPicPr>
            <a:picLocks noChangeAspect="1"/>
          </p:cNvPicPr>
          <p:nvPr/>
        </p:nvPicPr>
        <p:blipFill>
          <a:blip r:embed="rId2"/>
          <a:stretch>
            <a:fillRect/>
          </a:stretch>
        </p:blipFill>
        <p:spPr>
          <a:xfrm>
            <a:off x="385762" y="2378822"/>
            <a:ext cx="11420475" cy="2574527"/>
          </a:xfrm>
          <a:prstGeom prst="rect">
            <a:avLst/>
          </a:prstGeom>
        </p:spPr>
      </p:pic>
    </p:spTree>
    <p:extLst>
      <p:ext uri="{BB962C8B-B14F-4D97-AF65-F5344CB8AC3E}">
        <p14:creationId xmlns:p14="http://schemas.microsoft.com/office/powerpoint/2010/main" val="2014452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Results</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4" name="Picture 3">
            <a:extLst>
              <a:ext uri="{FF2B5EF4-FFF2-40B4-BE49-F238E27FC236}">
                <a16:creationId xmlns:a16="http://schemas.microsoft.com/office/drawing/2014/main" id="{29E134DE-27DA-931A-B50D-1D26A09848A0}"/>
              </a:ext>
            </a:extLst>
          </p:cNvPr>
          <p:cNvPicPr>
            <a:picLocks noChangeAspect="1"/>
          </p:cNvPicPr>
          <p:nvPr/>
        </p:nvPicPr>
        <p:blipFill>
          <a:blip r:embed="rId2"/>
          <a:stretch>
            <a:fillRect/>
          </a:stretch>
        </p:blipFill>
        <p:spPr>
          <a:xfrm>
            <a:off x="186198" y="1488209"/>
            <a:ext cx="11706189" cy="5054285"/>
          </a:xfrm>
          <a:prstGeom prst="rect">
            <a:avLst/>
          </a:prstGeom>
        </p:spPr>
      </p:pic>
    </p:spTree>
    <p:extLst>
      <p:ext uri="{BB962C8B-B14F-4D97-AF65-F5344CB8AC3E}">
        <p14:creationId xmlns:p14="http://schemas.microsoft.com/office/powerpoint/2010/main" val="2129092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Results</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3" name="Picture 2">
            <a:extLst>
              <a:ext uri="{FF2B5EF4-FFF2-40B4-BE49-F238E27FC236}">
                <a16:creationId xmlns:a16="http://schemas.microsoft.com/office/drawing/2014/main" id="{6FD2B9B1-09EC-529A-C58B-C50382288D79}"/>
              </a:ext>
            </a:extLst>
          </p:cNvPr>
          <p:cNvPicPr>
            <a:picLocks noChangeAspect="1"/>
          </p:cNvPicPr>
          <p:nvPr/>
        </p:nvPicPr>
        <p:blipFill>
          <a:blip r:embed="rId2"/>
          <a:stretch>
            <a:fillRect/>
          </a:stretch>
        </p:blipFill>
        <p:spPr>
          <a:xfrm>
            <a:off x="1982307" y="1465779"/>
            <a:ext cx="8227386" cy="5225756"/>
          </a:xfrm>
          <a:prstGeom prst="rect">
            <a:avLst/>
          </a:prstGeom>
        </p:spPr>
      </p:pic>
    </p:spTree>
    <p:extLst>
      <p:ext uri="{BB962C8B-B14F-4D97-AF65-F5344CB8AC3E}">
        <p14:creationId xmlns:p14="http://schemas.microsoft.com/office/powerpoint/2010/main" val="4036549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Continual Learning</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4" name="Picture 3">
            <a:extLst>
              <a:ext uri="{FF2B5EF4-FFF2-40B4-BE49-F238E27FC236}">
                <a16:creationId xmlns:a16="http://schemas.microsoft.com/office/drawing/2014/main" id="{6F3A5C56-8BD1-04EE-108E-5BB3544F64FD}"/>
              </a:ext>
            </a:extLst>
          </p:cNvPr>
          <p:cNvPicPr>
            <a:picLocks noChangeAspect="1"/>
          </p:cNvPicPr>
          <p:nvPr/>
        </p:nvPicPr>
        <p:blipFill>
          <a:blip r:embed="rId2"/>
          <a:stretch>
            <a:fillRect/>
          </a:stretch>
        </p:blipFill>
        <p:spPr>
          <a:xfrm>
            <a:off x="352260" y="1669959"/>
            <a:ext cx="6420180" cy="3518081"/>
          </a:xfrm>
          <a:prstGeom prst="rect">
            <a:avLst/>
          </a:prstGeom>
        </p:spPr>
      </p:pic>
      <p:pic>
        <p:nvPicPr>
          <p:cNvPr id="7" name="Picture 6">
            <a:extLst>
              <a:ext uri="{FF2B5EF4-FFF2-40B4-BE49-F238E27FC236}">
                <a16:creationId xmlns:a16="http://schemas.microsoft.com/office/drawing/2014/main" id="{4037A024-EFC3-2A6A-1C9C-BD487ACABA69}"/>
              </a:ext>
            </a:extLst>
          </p:cNvPr>
          <p:cNvPicPr>
            <a:picLocks noChangeAspect="1"/>
          </p:cNvPicPr>
          <p:nvPr/>
        </p:nvPicPr>
        <p:blipFill>
          <a:blip r:embed="rId3"/>
          <a:stretch>
            <a:fillRect/>
          </a:stretch>
        </p:blipFill>
        <p:spPr>
          <a:xfrm>
            <a:off x="6861545" y="1669959"/>
            <a:ext cx="5181600" cy="2891816"/>
          </a:xfrm>
          <a:prstGeom prst="rect">
            <a:avLst/>
          </a:prstGeom>
        </p:spPr>
      </p:pic>
      <p:pic>
        <p:nvPicPr>
          <p:cNvPr id="9" name="Picture 8">
            <a:extLst>
              <a:ext uri="{FF2B5EF4-FFF2-40B4-BE49-F238E27FC236}">
                <a16:creationId xmlns:a16="http://schemas.microsoft.com/office/drawing/2014/main" id="{E0DF2469-37F2-12AE-3A8B-4E4F6D344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640" y="4841064"/>
            <a:ext cx="3327546" cy="1849645"/>
          </a:xfrm>
          <a:prstGeom prst="rect">
            <a:avLst/>
          </a:prstGeom>
        </p:spPr>
      </p:pic>
      <p:sp>
        <p:nvSpPr>
          <p:cNvPr id="10" name="TextBox 9">
            <a:extLst>
              <a:ext uri="{FF2B5EF4-FFF2-40B4-BE49-F238E27FC236}">
                <a16:creationId xmlns:a16="http://schemas.microsoft.com/office/drawing/2014/main" id="{D49781C4-371F-EBA4-E2CB-B6E85FB74F5E}"/>
              </a:ext>
            </a:extLst>
          </p:cNvPr>
          <p:cNvSpPr txBox="1"/>
          <p:nvPr/>
        </p:nvSpPr>
        <p:spPr>
          <a:xfrm>
            <a:off x="1196040" y="5581220"/>
            <a:ext cx="609600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Why it does not forget?</a:t>
            </a:r>
          </a:p>
          <a:p>
            <a:r>
              <a:rPr lang="en-US" dirty="0">
                <a:latin typeface="Times New Roman" panose="02020603050405020304" pitchFamily="18" charset="0"/>
                <a:cs typeface="Times New Roman" panose="02020603050405020304" pitchFamily="18" charset="0"/>
              </a:rPr>
              <a:t>Notion of locality-storage of knowledge</a:t>
            </a:r>
          </a:p>
        </p:txBody>
      </p:sp>
    </p:spTree>
    <p:extLst>
      <p:ext uri="{BB962C8B-B14F-4D97-AF65-F5344CB8AC3E}">
        <p14:creationId xmlns:p14="http://schemas.microsoft.com/office/powerpoint/2010/main" val="230837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Interpretability</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3" name="Picture 2">
            <a:extLst>
              <a:ext uri="{FF2B5EF4-FFF2-40B4-BE49-F238E27FC236}">
                <a16:creationId xmlns:a16="http://schemas.microsoft.com/office/drawing/2014/main" id="{0CFC55F8-7A97-2AF5-6E5B-8091E0124F4D}"/>
              </a:ext>
            </a:extLst>
          </p:cNvPr>
          <p:cNvPicPr>
            <a:picLocks noChangeAspect="1"/>
          </p:cNvPicPr>
          <p:nvPr/>
        </p:nvPicPr>
        <p:blipFill>
          <a:blip r:embed="rId2"/>
          <a:stretch>
            <a:fillRect/>
          </a:stretch>
        </p:blipFill>
        <p:spPr>
          <a:xfrm>
            <a:off x="2517538" y="1353831"/>
            <a:ext cx="6363027" cy="5245370"/>
          </a:xfrm>
          <a:prstGeom prst="rect">
            <a:avLst/>
          </a:prstGeom>
        </p:spPr>
      </p:pic>
    </p:spTree>
    <p:extLst>
      <p:ext uri="{BB962C8B-B14F-4D97-AF65-F5344CB8AC3E}">
        <p14:creationId xmlns:p14="http://schemas.microsoft.com/office/powerpoint/2010/main" val="683889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31AE-CAFC-5841-88D0-DF689F0C9427}"/>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Universal Approximation Theorem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384F23-8B06-1B37-2795-DE548E11362F}"/>
                  </a:ext>
                </a:extLst>
              </p:cNvPr>
              <p:cNvSpPr>
                <a:spLocks noGrp="1"/>
              </p:cNvSpPr>
              <p:nvPr>
                <p:ph idx="1"/>
              </p:nvPr>
            </p:nvSpPr>
            <p:spPr>
              <a:xfrm>
                <a:off x="838201" y="1825625"/>
                <a:ext cx="5257800" cy="4351338"/>
              </a:xfrm>
            </p:spPr>
            <p:txBody>
              <a:bodyPr>
                <a:normAutofit/>
              </a:bodyPr>
              <a:lstStyle/>
              <a:p>
                <a:pPr marL="0" indent="0">
                  <a:buNone/>
                </a:pPr>
                <a:r>
                  <a:rPr lang="en-US" sz="2000" dirty="0">
                    <a:cs typeface="+mj-cs"/>
                  </a:rPr>
                  <a:t>Under certain conditions, a specific type of neural network architecture called MLP can approximate any continuous function to an arbitrary degree of accuracy.</a:t>
                </a:r>
              </a:p>
              <a:p>
                <a:pPr marL="0" indent="0">
                  <a:buNone/>
                </a:pPr>
                <a:endParaRPr lang="fa-IR" sz="2000" dirty="0">
                  <a:cs typeface="+mj-cs"/>
                </a:endParaRPr>
              </a:p>
              <a:p>
                <a:pPr marL="0" indent="0">
                  <a:buNone/>
                </a:pPr>
                <a:r>
                  <a:rPr lang="en-US" sz="2000" dirty="0">
                    <a:cs typeface="+mj-cs"/>
                  </a:rPr>
                  <a:t>Mathematically speaking, for any continuous function 𝑓 and 𝜖 &gt; 0, there always exists a neural network </a:t>
                </a:r>
                <a14:m>
                  <m:oMath xmlns:m="http://schemas.openxmlformats.org/officeDocument/2006/math">
                    <m:acc>
                      <m:accPr>
                        <m:chr m:val="̂"/>
                        <m:ctrlPr>
                          <a:rPr lang="en-US" sz="2000" i="1" smtClean="0">
                            <a:latin typeface="Cambria Math" panose="02040503050406030204" pitchFamily="18" charset="0"/>
                            <a:cs typeface="+mj-cs"/>
                          </a:rPr>
                        </m:ctrlPr>
                      </m:accPr>
                      <m:e>
                        <m:r>
                          <m:rPr>
                            <m:nor/>
                          </m:rPr>
                          <a:rPr lang="en-US" sz="2000" dirty="0">
                            <a:cs typeface="+mj-cs"/>
                          </a:rPr>
                          <m:t>𝑓</m:t>
                        </m:r>
                      </m:e>
                    </m:acc>
                  </m:oMath>
                </a14:m>
                <a:r>
                  <a:rPr lang="en-US" sz="2000" dirty="0">
                    <a:cs typeface="+mj-cs"/>
                  </a:rPr>
                  <a:t> such that:</a:t>
                </a:r>
              </a:p>
              <a:p>
                <a:pPr marL="0" indent="0">
                  <a:buNone/>
                </a:pPr>
                <a:endParaRPr lang="en-US" sz="2000" dirty="0">
                  <a:cs typeface="+mj-cs"/>
                </a:endParaRPr>
              </a:p>
              <a:p>
                <a:pPr marL="0" indent="0">
                  <a:buNone/>
                </a:pPr>
                <a:endParaRPr lang="en-US" sz="2000" dirty="0">
                  <a:cs typeface="+mj-cs"/>
                </a:endParaRPr>
              </a:p>
              <a:p>
                <a:pPr marL="0" indent="0">
                  <a:buNone/>
                </a:pPr>
                <a:endParaRPr lang="en-US" sz="2000" dirty="0">
                  <a:cs typeface="+mj-cs"/>
                </a:endParaRPr>
              </a:p>
              <a:p>
                <a:endParaRPr lang="en-US" sz="2000" b="1" dirty="0">
                  <a:ea typeface="Yu Gothic" panose="020B0400000000000000" pitchFamily="34" charset="-128"/>
                  <a:cs typeface="+mj-cs"/>
                </a:endParaRPr>
              </a:p>
              <a:p>
                <a:endParaRPr lang="en-US" sz="2000" dirty="0">
                  <a:ea typeface="Yu Gothic" panose="020B0400000000000000" pitchFamily="34" charset="-128"/>
                  <a:cs typeface="+mj-cs"/>
                </a:endParaRPr>
              </a:p>
            </p:txBody>
          </p:sp>
        </mc:Choice>
        <mc:Fallback xmlns="">
          <p:sp>
            <p:nvSpPr>
              <p:cNvPr id="3" name="Content Placeholder 2">
                <a:extLst>
                  <a:ext uri="{FF2B5EF4-FFF2-40B4-BE49-F238E27FC236}">
                    <a16:creationId xmlns:a16="http://schemas.microsoft.com/office/drawing/2014/main" id="{4D384F23-8B06-1B37-2795-DE548E11362F}"/>
                  </a:ext>
                </a:extLst>
              </p:cNvPr>
              <p:cNvSpPr>
                <a:spLocks noGrp="1" noRot="1" noChangeAspect="1" noMove="1" noResize="1" noEditPoints="1" noAdjustHandles="1" noChangeArrowheads="1" noChangeShapeType="1" noTextEdit="1"/>
              </p:cNvSpPr>
              <p:nvPr>
                <p:ph idx="1"/>
              </p:nvPr>
            </p:nvSpPr>
            <p:spPr>
              <a:xfrm>
                <a:off x="838201" y="1825625"/>
                <a:ext cx="5257800" cy="4351338"/>
              </a:xfrm>
              <a:blipFill>
                <a:blip r:embed="rId2"/>
                <a:stretch>
                  <a:fillRect l="-1276" t="-1401" r="-9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16D16A2-83A4-4399-AD00-9974DE1719F3}"/>
              </a:ext>
            </a:extLst>
          </p:cNvPr>
          <p:cNvPicPr>
            <a:picLocks noChangeAspect="1"/>
          </p:cNvPicPr>
          <p:nvPr/>
        </p:nvPicPr>
        <p:blipFill>
          <a:blip r:embed="rId3"/>
          <a:stretch>
            <a:fillRect/>
          </a:stretch>
        </p:blipFill>
        <p:spPr>
          <a:xfrm>
            <a:off x="943603" y="4677932"/>
            <a:ext cx="4261069" cy="946199"/>
          </a:xfrm>
          <a:prstGeom prst="rect">
            <a:avLst/>
          </a:prstGeom>
        </p:spPr>
      </p:pic>
      <p:pic>
        <p:nvPicPr>
          <p:cNvPr id="7" name="Picture 6">
            <a:extLst>
              <a:ext uri="{FF2B5EF4-FFF2-40B4-BE49-F238E27FC236}">
                <a16:creationId xmlns:a16="http://schemas.microsoft.com/office/drawing/2014/main" id="{A0A5A6DF-9C37-01A7-7CC9-F02447069A78}"/>
              </a:ext>
            </a:extLst>
          </p:cNvPr>
          <p:cNvPicPr>
            <a:picLocks noChangeAspect="1"/>
          </p:cNvPicPr>
          <p:nvPr/>
        </p:nvPicPr>
        <p:blipFill>
          <a:blip r:embed="rId4"/>
          <a:stretch>
            <a:fillRect/>
          </a:stretch>
        </p:blipFill>
        <p:spPr>
          <a:xfrm>
            <a:off x="6096000" y="1825625"/>
            <a:ext cx="5893103" cy="2965602"/>
          </a:xfrm>
          <a:prstGeom prst="rect">
            <a:avLst/>
          </a:prstGeom>
        </p:spPr>
      </p:pic>
    </p:spTree>
    <p:extLst>
      <p:ext uri="{BB962C8B-B14F-4D97-AF65-F5344CB8AC3E}">
        <p14:creationId xmlns:p14="http://schemas.microsoft.com/office/powerpoint/2010/main" val="216768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Simplification</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4" name="Picture 3">
            <a:extLst>
              <a:ext uri="{FF2B5EF4-FFF2-40B4-BE49-F238E27FC236}">
                <a16:creationId xmlns:a16="http://schemas.microsoft.com/office/drawing/2014/main" id="{A82618E6-931F-3FF1-A7B3-D862FB3DC2EC}"/>
              </a:ext>
            </a:extLst>
          </p:cNvPr>
          <p:cNvPicPr>
            <a:picLocks noChangeAspect="1"/>
          </p:cNvPicPr>
          <p:nvPr/>
        </p:nvPicPr>
        <p:blipFill>
          <a:blip r:embed="rId2"/>
          <a:stretch>
            <a:fillRect/>
          </a:stretch>
        </p:blipFill>
        <p:spPr>
          <a:xfrm>
            <a:off x="1499575" y="1600423"/>
            <a:ext cx="9192850" cy="5073091"/>
          </a:xfrm>
          <a:prstGeom prst="rect">
            <a:avLst/>
          </a:prstGeom>
        </p:spPr>
      </p:pic>
      <p:pic>
        <p:nvPicPr>
          <p:cNvPr id="7" name="Picture 6">
            <a:extLst>
              <a:ext uri="{FF2B5EF4-FFF2-40B4-BE49-F238E27FC236}">
                <a16:creationId xmlns:a16="http://schemas.microsoft.com/office/drawing/2014/main" id="{BFDAA3CA-7437-A9AA-3453-CC8FB45E8977}"/>
              </a:ext>
            </a:extLst>
          </p:cNvPr>
          <p:cNvPicPr>
            <a:picLocks noChangeAspect="1"/>
          </p:cNvPicPr>
          <p:nvPr/>
        </p:nvPicPr>
        <p:blipFill>
          <a:blip r:embed="rId3"/>
          <a:stretch>
            <a:fillRect/>
          </a:stretch>
        </p:blipFill>
        <p:spPr>
          <a:xfrm>
            <a:off x="6010940" y="136447"/>
            <a:ext cx="4740582" cy="1389809"/>
          </a:xfrm>
          <a:prstGeom prst="rect">
            <a:avLst/>
          </a:prstGeom>
        </p:spPr>
      </p:pic>
    </p:spTree>
    <p:extLst>
      <p:ext uri="{BB962C8B-B14F-4D97-AF65-F5344CB8AC3E}">
        <p14:creationId xmlns:p14="http://schemas.microsoft.com/office/powerpoint/2010/main" val="858235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Run-time</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TextBox 2">
            <a:extLst>
              <a:ext uri="{FF2B5EF4-FFF2-40B4-BE49-F238E27FC236}">
                <a16:creationId xmlns:a16="http://schemas.microsoft.com/office/drawing/2014/main" id="{C6FD52A0-8765-929B-B261-8A0244518809}"/>
              </a:ext>
            </a:extLst>
          </p:cNvPr>
          <p:cNvSpPr txBox="1"/>
          <p:nvPr/>
        </p:nvSpPr>
        <p:spPr>
          <a:xfrm>
            <a:off x="355941" y="1860874"/>
            <a:ext cx="11101675" cy="1200329"/>
          </a:xfrm>
          <a:prstGeom prst="rect">
            <a:avLst/>
          </a:prstGeom>
          <a:noFill/>
        </p:spPr>
        <p:txBody>
          <a:bodyPr wrap="square">
            <a:spAutoFit/>
          </a:bodyPr>
          <a:lstStyle/>
          <a:p>
            <a:pPr algn="l"/>
            <a:r>
              <a:rPr lang="en-US" dirty="0">
                <a:latin typeface="Times New Roman" panose="02020603050405020304" pitchFamily="18" charset="0"/>
                <a:cs typeface="Times New Roman" panose="02020603050405020304" pitchFamily="18" charset="0"/>
              </a:rPr>
              <a:t>They noticed that KANs are usually 10x slower than MLPs </a:t>
            </a:r>
          </a:p>
          <a:p>
            <a:pPr algn="l"/>
            <a:endParaRPr lang="en-US" dirty="0">
              <a:latin typeface="Times New Roman" panose="02020603050405020304" pitchFamily="18" charset="0"/>
              <a:cs typeface="Times New Roman" panose="02020603050405020304" pitchFamily="18" charset="0"/>
            </a:endParaRPr>
          </a:p>
          <a:p>
            <a:pPr algn="l"/>
            <a:r>
              <a:rPr lang="en-US" dirty="0">
                <a:latin typeface="Times New Roman" panose="02020603050405020304" pitchFamily="18" charset="0"/>
                <a:cs typeface="Times New Roman" panose="02020603050405020304" pitchFamily="18" charset="0"/>
              </a:rPr>
              <a:t>The authors mention that they did not try much to optimize KANs’ efficiency, and they treat bottlenecks more like an engineering problem, which can be improved in future iterations of KAN released by them or the community.</a:t>
            </a:r>
          </a:p>
        </p:txBody>
      </p:sp>
      <p:pic>
        <p:nvPicPr>
          <p:cNvPr id="8" name="Picture 7">
            <a:extLst>
              <a:ext uri="{FF2B5EF4-FFF2-40B4-BE49-F238E27FC236}">
                <a16:creationId xmlns:a16="http://schemas.microsoft.com/office/drawing/2014/main" id="{C19AE6F3-D988-0229-65D9-A177C466E5F7}"/>
              </a:ext>
            </a:extLst>
          </p:cNvPr>
          <p:cNvPicPr>
            <a:picLocks noChangeAspect="1"/>
          </p:cNvPicPr>
          <p:nvPr/>
        </p:nvPicPr>
        <p:blipFill>
          <a:blip r:embed="rId2"/>
          <a:stretch>
            <a:fillRect/>
          </a:stretch>
        </p:blipFill>
        <p:spPr>
          <a:xfrm>
            <a:off x="2629210" y="3281916"/>
            <a:ext cx="6933579" cy="3172638"/>
          </a:xfrm>
          <a:prstGeom prst="rect">
            <a:avLst/>
          </a:prstGeom>
        </p:spPr>
      </p:pic>
    </p:spTree>
    <p:extLst>
      <p:ext uri="{BB962C8B-B14F-4D97-AF65-F5344CB8AC3E}">
        <p14:creationId xmlns:p14="http://schemas.microsoft.com/office/powerpoint/2010/main" val="1955684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861068-C92C-1891-92DB-ED694B6E4F03}"/>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Conclusion</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TextBox 2">
            <a:extLst>
              <a:ext uri="{FF2B5EF4-FFF2-40B4-BE49-F238E27FC236}">
                <a16:creationId xmlns:a16="http://schemas.microsoft.com/office/drawing/2014/main" id="{C6FD52A0-8765-929B-B261-8A0244518809}"/>
              </a:ext>
            </a:extLst>
          </p:cNvPr>
          <p:cNvSpPr txBox="1"/>
          <p:nvPr/>
        </p:nvSpPr>
        <p:spPr>
          <a:xfrm>
            <a:off x="355941" y="1670630"/>
            <a:ext cx="11101675" cy="369332"/>
          </a:xfrm>
          <a:prstGeom prst="rect">
            <a:avLst/>
          </a:prstGeom>
          <a:noFill/>
        </p:spPr>
        <p:txBody>
          <a:bodyPr wrap="square">
            <a:spAutoFit/>
          </a:bodyPr>
          <a:lstStyle/>
          <a:p>
            <a:pPr algn="l"/>
            <a:r>
              <a:rPr lang="en-US" dirty="0">
                <a:latin typeface="Times New Roman" panose="02020603050405020304" pitchFamily="18" charset="0"/>
                <a:cs typeface="Times New Roman" panose="02020603050405020304" pitchFamily="18" charset="0"/>
              </a:rPr>
              <a:t>Scalability proof??</a:t>
            </a:r>
          </a:p>
        </p:txBody>
      </p:sp>
      <p:pic>
        <p:nvPicPr>
          <p:cNvPr id="4" name="Picture 3">
            <a:extLst>
              <a:ext uri="{FF2B5EF4-FFF2-40B4-BE49-F238E27FC236}">
                <a16:creationId xmlns:a16="http://schemas.microsoft.com/office/drawing/2014/main" id="{8B88921A-70E0-0E33-D64C-BD5319BB61CB}"/>
              </a:ext>
            </a:extLst>
          </p:cNvPr>
          <p:cNvPicPr>
            <a:picLocks noChangeAspect="1"/>
          </p:cNvPicPr>
          <p:nvPr/>
        </p:nvPicPr>
        <p:blipFill>
          <a:blip r:embed="rId2"/>
          <a:stretch>
            <a:fillRect/>
          </a:stretch>
        </p:blipFill>
        <p:spPr>
          <a:xfrm>
            <a:off x="1465699" y="2126230"/>
            <a:ext cx="9260602" cy="4633092"/>
          </a:xfrm>
          <a:prstGeom prst="rect">
            <a:avLst/>
          </a:prstGeom>
        </p:spPr>
      </p:pic>
    </p:spTree>
    <p:extLst>
      <p:ext uri="{BB962C8B-B14F-4D97-AF65-F5344CB8AC3E}">
        <p14:creationId xmlns:p14="http://schemas.microsoft.com/office/powerpoint/2010/main" val="3181332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BEEA28-8394-3E5D-65E8-92B238D5F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8A4823E-0AC4-29F0-4F72-F436096C8B3D}"/>
              </a:ext>
            </a:extLst>
          </p:cNvPr>
          <p:cNvSpPr>
            <a:spLocks noGrp="1"/>
          </p:cNvSpPr>
          <p:nvPr>
            <p:ph type="title"/>
          </p:nvPr>
        </p:nvSpPr>
        <p:spPr>
          <a:xfrm>
            <a:off x="838200" y="2766218"/>
            <a:ext cx="10515600" cy="1325563"/>
          </a:xfrm>
        </p:spPr>
        <p:style>
          <a:lnRef idx="2">
            <a:schemeClr val="dk1"/>
          </a:lnRef>
          <a:fillRef idx="1">
            <a:schemeClr val="lt1"/>
          </a:fillRef>
          <a:effectRef idx="0">
            <a:schemeClr val="dk1"/>
          </a:effectRef>
          <a:fontRef idx="minor">
            <a:schemeClr val="dk1"/>
          </a:fontRef>
        </p:style>
        <p:txBody>
          <a:bodyPr>
            <a:normAutofit/>
          </a:bodyPr>
          <a:lstStyle/>
          <a:p>
            <a:pPr algn="ctr"/>
            <a:r>
              <a:rPr lang="en-US" sz="8800" dirty="0">
                <a:ln w="0"/>
                <a:solidFill>
                  <a:schemeClr val="tx1"/>
                </a:solidFill>
                <a:effectLst>
                  <a:outerShdw blurRad="38100" dist="19050" dir="2700000" algn="tl" rotWithShape="0">
                    <a:schemeClr val="dk1">
                      <a:alpha val="40000"/>
                    </a:schemeClr>
                  </a:outerShdw>
                </a:effectLst>
              </a:rPr>
              <a:t>Thank You </a:t>
            </a:r>
          </a:p>
        </p:txBody>
      </p:sp>
    </p:spTree>
    <p:extLst>
      <p:ext uri="{BB962C8B-B14F-4D97-AF65-F5344CB8AC3E}">
        <p14:creationId xmlns:p14="http://schemas.microsoft.com/office/powerpoint/2010/main" val="269029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384F23-8B06-1B37-2795-DE548E11362F}"/>
              </a:ext>
            </a:extLst>
          </p:cNvPr>
          <p:cNvSpPr>
            <a:spLocks noGrp="1"/>
          </p:cNvSpPr>
          <p:nvPr>
            <p:ph idx="1"/>
          </p:nvPr>
        </p:nvSpPr>
        <p:spPr>
          <a:xfrm>
            <a:off x="838201" y="1825625"/>
            <a:ext cx="4952999" cy="4351338"/>
          </a:xfrm>
        </p:spPr>
        <p:txBody>
          <a:bodyPr>
            <a:normAutofit/>
          </a:bodyPr>
          <a:lstStyle/>
          <a:p>
            <a:pPr marL="0" indent="0">
              <a:buNone/>
            </a:pPr>
            <a:r>
              <a:rPr lang="en-US" sz="2000" dirty="0"/>
              <a:t>Vladimir Arnold and Andrey Kolmogorov established that if f is a multivariate continuous function on a bounded domain, then f can be written as a finite composition of continuous functions of a single variable and the binary operation of addition.</a:t>
            </a:r>
          </a:p>
          <a:p>
            <a:pPr marL="0" indent="0">
              <a:buNone/>
            </a:pPr>
            <a:endParaRPr lang="en-US" sz="2000" dirty="0"/>
          </a:p>
          <a:p>
            <a:r>
              <a:rPr lang="en-US" sz="2000" dirty="0"/>
              <a:t>these 1D functions can be non-smooth and even fractal</a:t>
            </a:r>
          </a:p>
          <a:p>
            <a:r>
              <a:rPr lang="en-US" sz="2000" dirty="0"/>
              <a:t>sentenced to death in machine learning, regarded as theoretically sound but practically useless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b="1" dirty="0">
              <a:ea typeface="Yu Gothic" panose="020B0400000000000000" pitchFamily="34" charset="-128"/>
              <a:cs typeface="+mj-cs"/>
            </a:endParaRPr>
          </a:p>
          <a:p>
            <a:endParaRPr lang="en-US" sz="2000" dirty="0">
              <a:ea typeface="Yu Gothic" panose="020B0400000000000000" pitchFamily="34" charset="-128"/>
              <a:cs typeface="+mj-cs"/>
            </a:endParaRPr>
          </a:p>
        </p:txBody>
      </p:sp>
      <p:pic>
        <p:nvPicPr>
          <p:cNvPr id="5" name="Picture 4">
            <a:extLst>
              <a:ext uri="{FF2B5EF4-FFF2-40B4-BE49-F238E27FC236}">
                <a16:creationId xmlns:a16="http://schemas.microsoft.com/office/drawing/2014/main" id="{0026070D-8BB1-3235-61A9-30F533048597}"/>
              </a:ext>
            </a:extLst>
          </p:cNvPr>
          <p:cNvPicPr>
            <a:picLocks noChangeAspect="1"/>
          </p:cNvPicPr>
          <p:nvPr/>
        </p:nvPicPr>
        <p:blipFill>
          <a:blip r:embed="rId2"/>
          <a:stretch>
            <a:fillRect/>
          </a:stretch>
        </p:blipFill>
        <p:spPr>
          <a:xfrm>
            <a:off x="6096000" y="3404099"/>
            <a:ext cx="5975657" cy="1905098"/>
          </a:xfrm>
          <a:prstGeom prst="rect">
            <a:avLst/>
          </a:prstGeom>
        </p:spPr>
      </p:pic>
      <p:pic>
        <p:nvPicPr>
          <p:cNvPr id="7" name="Picture 6">
            <a:extLst>
              <a:ext uri="{FF2B5EF4-FFF2-40B4-BE49-F238E27FC236}">
                <a16:creationId xmlns:a16="http://schemas.microsoft.com/office/drawing/2014/main" id="{4DE5505D-0C23-C48B-2F04-74262C15DE29}"/>
              </a:ext>
            </a:extLst>
          </p:cNvPr>
          <p:cNvPicPr>
            <a:picLocks noChangeAspect="1"/>
          </p:cNvPicPr>
          <p:nvPr/>
        </p:nvPicPr>
        <p:blipFill>
          <a:blip r:embed="rId3"/>
          <a:stretch>
            <a:fillRect/>
          </a:stretch>
        </p:blipFill>
        <p:spPr>
          <a:xfrm>
            <a:off x="6096000" y="5390575"/>
            <a:ext cx="5772447" cy="1333569"/>
          </a:xfrm>
          <a:prstGeom prst="rect">
            <a:avLst/>
          </a:prstGeom>
        </p:spPr>
      </p:pic>
      <p:sp>
        <p:nvSpPr>
          <p:cNvPr id="9" name="Title 1">
            <a:extLst>
              <a:ext uri="{FF2B5EF4-FFF2-40B4-BE49-F238E27FC236}">
                <a16:creationId xmlns:a16="http://schemas.microsoft.com/office/drawing/2014/main" id="{69238F25-1FA1-8881-01EB-9E1FD42E7211}"/>
              </a:ext>
            </a:extLst>
          </p:cNvPr>
          <p:cNvSpPr>
            <a:spLocks noGrp="1"/>
          </p:cNvSpPr>
          <p:nvPr>
            <p:ph type="title"/>
          </p:nvPr>
        </p:nvSpPr>
        <p:spPr>
          <a:xfrm>
            <a:off x="441252" y="258799"/>
            <a:ext cx="10515600" cy="1325563"/>
          </a:xfrm>
        </p:spPr>
        <p:txBody>
          <a:bodyPr>
            <a:normAutofit/>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 Kolmogorov-Arnold theorem</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10" name="Picture 9">
            <a:extLst>
              <a:ext uri="{FF2B5EF4-FFF2-40B4-BE49-F238E27FC236}">
                <a16:creationId xmlns:a16="http://schemas.microsoft.com/office/drawing/2014/main" id="{360B49F9-4C35-327C-1A62-105C0F2D2847}"/>
              </a:ext>
            </a:extLst>
          </p:cNvPr>
          <p:cNvPicPr>
            <a:picLocks noChangeAspect="1"/>
          </p:cNvPicPr>
          <p:nvPr/>
        </p:nvPicPr>
        <p:blipFill>
          <a:blip r:embed="rId4"/>
          <a:stretch>
            <a:fillRect/>
          </a:stretch>
        </p:blipFill>
        <p:spPr>
          <a:xfrm>
            <a:off x="6122797" y="1448886"/>
            <a:ext cx="4834055" cy="1873835"/>
          </a:xfrm>
          <a:prstGeom prst="rect">
            <a:avLst/>
          </a:prstGeom>
        </p:spPr>
      </p:pic>
    </p:spTree>
    <p:extLst>
      <p:ext uri="{BB962C8B-B14F-4D97-AF65-F5344CB8AC3E}">
        <p14:creationId xmlns:p14="http://schemas.microsoft.com/office/powerpoint/2010/main" val="8022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31AE-CAFC-5841-88D0-DF689F0C9427}"/>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Bezier curves</a:t>
            </a:r>
          </a:p>
        </p:txBody>
      </p:sp>
      <p:sp>
        <p:nvSpPr>
          <p:cNvPr id="3" name="Content Placeholder 2">
            <a:extLst>
              <a:ext uri="{FF2B5EF4-FFF2-40B4-BE49-F238E27FC236}">
                <a16:creationId xmlns:a16="http://schemas.microsoft.com/office/drawing/2014/main" id="{4D384F23-8B06-1B37-2795-DE548E11362F}"/>
              </a:ext>
            </a:extLst>
          </p:cNvPr>
          <p:cNvSpPr>
            <a:spLocks noGrp="1"/>
          </p:cNvSpPr>
          <p:nvPr>
            <p:ph idx="1"/>
          </p:nvPr>
        </p:nvSpPr>
        <p:spPr>
          <a:xfrm>
            <a:off x="838200" y="1825625"/>
            <a:ext cx="7136219" cy="4351338"/>
          </a:xfrm>
        </p:spPr>
        <p:txBody>
          <a:bodyPr>
            <a:normAutofit/>
          </a:bodyPr>
          <a:lstStyle/>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b="1" dirty="0">
              <a:ea typeface="Yu Gothic" panose="020B0400000000000000" pitchFamily="34" charset="-128"/>
              <a:cs typeface="+mj-cs"/>
            </a:endParaRPr>
          </a:p>
          <a:p>
            <a:endParaRPr lang="en-US" sz="2000" dirty="0">
              <a:ea typeface="Yu Gothic" panose="020B0400000000000000" pitchFamily="34" charset="-128"/>
              <a:cs typeface="+mj-cs"/>
            </a:endParaRPr>
          </a:p>
        </p:txBody>
      </p:sp>
      <p:pic>
        <p:nvPicPr>
          <p:cNvPr id="5" name="Picture 4">
            <a:extLst>
              <a:ext uri="{FF2B5EF4-FFF2-40B4-BE49-F238E27FC236}">
                <a16:creationId xmlns:a16="http://schemas.microsoft.com/office/drawing/2014/main" id="{60A025F4-4BF1-11E2-5898-6094156279A4}"/>
              </a:ext>
            </a:extLst>
          </p:cNvPr>
          <p:cNvPicPr>
            <a:picLocks noChangeAspect="1"/>
          </p:cNvPicPr>
          <p:nvPr/>
        </p:nvPicPr>
        <p:blipFill>
          <a:blip r:embed="rId2"/>
          <a:stretch>
            <a:fillRect/>
          </a:stretch>
        </p:blipFill>
        <p:spPr>
          <a:xfrm>
            <a:off x="197810" y="2230722"/>
            <a:ext cx="5947809" cy="3602194"/>
          </a:xfrm>
          <a:prstGeom prst="rect">
            <a:avLst/>
          </a:prstGeom>
        </p:spPr>
      </p:pic>
      <p:pic>
        <p:nvPicPr>
          <p:cNvPr id="6" name="Picture 5">
            <a:extLst>
              <a:ext uri="{FF2B5EF4-FFF2-40B4-BE49-F238E27FC236}">
                <a16:creationId xmlns:a16="http://schemas.microsoft.com/office/drawing/2014/main" id="{45C312F1-690D-E264-4F8C-1343AFC57AAE}"/>
              </a:ext>
            </a:extLst>
          </p:cNvPr>
          <p:cNvPicPr>
            <a:picLocks noChangeAspect="1"/>
          </p:cNvPicPr>
          <p:nvPr/>
        </p:nvPicPr>
        <p:blipFill>
          <a:blip r:embed="rId3"/>
          <a:stretch>
            <a:fillRect/>
          </a:stretch>
        </p:blipFill>
        <p:spPr>
          <a:xfrm>
            <a:off x="6416213" y="2230722"/>
            <a:ext cx="5577977" cy="3602193"/>
          </a:xfrm>
          <a:prstGeom prst="rect">
            <a:avLst/>
          </a:prstGeom>
        </p:spPr>
      </p:pic>
    </p:spTree>
    <p:extLst>
      <p:ext uri="{BB962C8B-B14F-4D97-AF65-F5344CB8AC3E}">
        <p14:creationId xmlns:p14="http://schemas.microsoft.com/office/powerpoint/2010/main" val="167524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31AE-CAFC-5841-88D0-DF689F0C9427}"/>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Bezier curves</a:t>
            </a:r>
          </a:p>
        </p:txBody>
      </p:sp>
      <p:pic>
        <p:nvPicPr>
          <p:cNvPr id="5" name="Picture 4">
            <a:extLst>
              <a:ext uri="{FF2B5EF4-FFF2-40B4-BE49-F238E27FC236}">
                <a16:creationId xmlns:a16="http://schemas.microsoft.com/office/drawing/2014/main" id="{75D5210E-4DF2-B1B2-5C80-E255AD1DB479}"/>
              </a:ext>
            </a:extLst>
          </p:cNvPr>
          <p:cNvPicPr>
            <a:picLocks noChangeAspect="1"/>
          </p:cNvPicPr>
          <p:nvPr/>
        </p:nvPicPr>
        <p:blipFill>
          <a:blip r:embed="rId2"/>
          <a:stretch>
            <a:fillRect/>
          </a:stretch>
        </p:blipFill>
        <p:spPr>
          <a:xfrm>
            <a:off x="490871" y="1504675"/>
            <a:ext cx="5605129" cy="5192444"/>
          </a:xfrm>
          <a:prstGeom prst="rect">
            <a:avLst/>
          </a:prstGeom>
        </p:spPr>
      </p:pic>
      <p:pic>
        <p:nvPicPr>
          <p:cNvPr id="8" name="Picture 7">
            <a:extLst>
              <a:ext uri="{FF2B5EF4-FFF2-40B4-BE49-F238E27FC236}">
                <a16:creationId xmlns:a16="http://schemas.microsoft.com/office/drawing/2014/main" id="{BB717D26-8BD8-8E88-C00C-EB97BD02BEF7}"/>
              </a:ext>
            </a:extLst>
          </p:cNvPr>
          <p:cNvPicPr>
            <a:picLocks noChangeAspect="1"/>
          </p:cNvPicPr>
          <p:nvPr/>
        </p:nvPicPr>
        <p:blipFill>
          <a:blip r:embed="rId3"/>
          <a:stretch>
            <a:fillRect/>
          </a:stretch>
        </p:blipFill>
        <p:spPr>
          <a:xfrm>
            <a:off x="6305247" y="1504675"/>
            <a:ext cx="5667013" cy="2971055"/>
          </a:xfrm>
          <a:prstGeom prst="rect">
            <a:avLst/>
          </a:prstGeom>
        </p:spPr>
      </p:pic>
      <p:pic>
        <p:nvPicPr>
          <p:cNvPr id="12" name="Picture 11">
            <a:extLst>
              <a:ext uri="{FF2B5EF4-FFF2-40B4-BE49-F238E27FC236}">
                <a16:creationId xmlns:a16="http://schemas.microsoft.com/office/drawing/2014/main" id="{9A4A0ECA-91E3-9D25-E1D0-0AC687411AE9}"/>
              </a:ext>
            </a:extLst>
          </p:cNvPr>
          <p:cNvPicPr>
            <a:picLocks noChangeAspect="1"/>
          </p:cNvPicPr>
          <p:nvPr/>
        </p:nvPicPr>
        <p:blipFill>
          <a:blip r:embed="rId4"/>
          <a:stretch>
            <a:fillRect/>
          </a:stretch>
        </p:blipFill>
        <p:spPr>
          <a:xfrm>
            <a:off x="6699397" y="4619287"/>
            <a:ext cx="4871623" cy="2061275"/>
          </a:xfrm>
          <a:prstGeom prst="rect">
            <a:avLst/>
          </a:prstGeom>
        </p:spPr>
      </p:pic>
    </p:spTree>
    <p:extLst>
      <p:ext uri="{BB962C8B-B14F-4D97-AF65-F5344CB8AC3E}">
        <p14:creationId xmlns:p14="http://schemas.microsoft.com/office/powerpoint/2010/main" val="305724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31AE-CAFC-5841-88D0-DF689F0C9427}"/>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Bezier curves</a:t>
            </a:r>
          </a:p>
        </p:txBody>
      </p:sp>
      <p:pic>
        <p:nvPicPr>
          <p:cNvPr id="6" name="Picture 5">
            <a:extLst>
              <a:ext uri="{FF2B5EF4-FFF2-40B4-BE49-F238E27FC236}">
                <a16:creationId xmlns:a16="http://schemas.microsoft.com/office/drawing/2014/main" id="{D543FA1B-9E6C-336C-6834-3A711EA1DA2B}"/>
              </a:ext>
            </a:extLst>
          </p:cNvPr>
          <p:cNvPicPr>
            <a:picLocks noChangeAspect="1"/>
          </p:cNvPicPr>
          <p:nvPr/>
        </p:nvPicPr>
        <p:blipFill>
          <a:blip r:embed="rId2"/>
          <a:stretch>
            <a:fillRect/>
          </a:stretch>
        </p:blipFill>
        <p:spPr>
          <a:xfrm>
            <a:off x="203327" y="1439369"/>
            <a:ext cx="5375298" cy="5159832"/>
          </a:xfrm>
          <a:prstGeom prst="rect">
            <a:avLst/>
          </a:prstGeom>
        </p:spPr>
      </p:pic>
      <p:pic>
        <p:nvPicPr>
          <p:cNvPr id="10" name="Picture 9">
            <a:extLst>
              <a:ext uri="{FF2B5EF4-FFF2-40B4-BE49-F238E27FC236}">
                <a16:creationId xmlns:a16="http://schemas.microsoft.com/office/drawing/2014/main" id="{FA233E2C-09BB-31AF-0B79-248D2B010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9052" y="2113589"/>
            <a:ext cx="2858541" cy="3811389"/>
          </a:xfrm>
          <a:prstGeom prst="rect">
            <a:avLst/>
          </a:prstGeom>
        </p:spPr>
      </p:pic>
      <p:pic>
        <p:nvPicPr>
          <p:cNvPr id="12" name="Picture 11">
            <a:extLst>
              <a:ext uri="{FF2B5EF4-FFF2-40B4-BE49-F238E27FC236}">
                <a16:creationId xmlns:a16="http://schemas.microsoft.com/office/drawing/2014/main" id="{2CF18EF8-571D-4CB0-B075-E622021DA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4862" y="2175896"/>
            <a:ext cx="3253811" cy="3686776"/>
          </a:xfrm>
          <a:prstGeom prst="rect">
            <a:avLst/>
          </a:prstGeom>
        </p:spPr>
      </p:pic>
    </p:spTree>
    <p:extLst>
      <p:ext uri="{BB962C8B-B14F-4D97-AF65-F5344CB8AC3E}">
        <p14:creationId xmlns:p14="http://schemas.microsoft.com/office/powerpoint/2010/main" val="317328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31AE-CAFC-5841-88D0-DF689F0C9427}"/>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Bezier curves</a:t>
            </a:r>
          </a:p>
        </p:txBody>
      </p:sp>
      <p:pic>
        <p:nvPicPr>
          <p:cNvPr id="4" name="Picture 3">
            <a:extLst>
              <a:ext uri="{FF2B5EF4-FFF2-40B4-BE49-F238E27FC236}">
                <a16:creationId xmlns:a16="http://schemas.microsoft.com/office/drawing/2014/main" id="{1DFC2B16-B4B6-2FA0-4A56-5A7C632D9E55}"/>
              </a:ext>
            </a:extLst>
          </p:cNvPr>
          <p:cNvPicPr>
            <a:picLocks noChangeAspect="1"/>
          </p:cNvPicPr>
          <p:nvPr/>
        </p:nvPicPr>
        <p:blipFill>
          <a:blip r:embed="rId2"/>
          <a:stretch>
            <a:fillRect/>
          </a:stretch>
        </p:blipFill>
        <p:spPr>
          <a:xfrm>
            <a:off x="282761" y="1361078"/>
            <a:ext cx="5599814" cy="2947271"/>
          </a:xfrm>
          <a:prstGeom prst="rect">
            <a:avLst/>
          </a:prstGeom>
        </p:spPr>
      </p:pic>
      <p:pic>
        <p:nvPicPr>
          <p:cNvPr id="7" name="Picture 6">
            <a:extLst>
              <a:ext uri="{FF2B5EF4-FFF2-40B4-BE49-F238E27FC236}">
                <a16:creationId xmlns:a16="http://schemas.microsoft.com/office/drawing/2014/main" id="{5269E10A-C27F-E370-CEE0-E9448680632B}"/>
              </a:ext>
            </a:extLst>
          </p:cNvPr>
          <p:cNvPicPr>
            <a:picLocks noChangeAspect="1"/>
          </p:cNvPicPr>
          <p:nvPr/>
        </p:nvPicPr>
        <p:blipFill>
          <a:blip r:embed="rId3"/>
          <a:stretch>
            <a:fillRect/>
          </a:stretch>
        </p:blipFill>
        <p:spPr>
          <a:xfrm>
            <a:off x="6514635" y="162369"/>
            <a:ext cx="5007469" cy="6533262"/>
          </a:xfrm>
          <a:prstGeom prst="rect">
            <a:avLst/>
          </a:prstGeom>
        </p:spPr>
      </p:pic>
      <p:pic>
        <p:nvPicPr>
          <p:cNvPr id="9" name="Picture 8">
            <a:extLst>
              <a:ext uri="{FF2B5EF4-FFF2-40B4-BE49-F238E27FC236}">
                <a16:creationId xmlns:a16="http://schemas.microsoft.com/office/drawing/2014/main" id="{19E1B0CC-C928-3BBF-5238-5AB8AF723C84}"/>
              </a:ext>
            </a:extLst>
          </p:cNvPr>
          <p:cNvPicPr>
            <a:picLocks noChangeAspect="1"/>
          </p:cNvPicPr>
          <p:nvPr/>
        </p:nvPicPr>
        <p:blipFill>
          <a:blip r:embed="rId4"/>
          <a:stretch>
            <a:fillRect/>
          </a:stretch>
        </p:blipFill>
        <p:spPr>
          <a:xfrm>
            <a:off x="669896" y="4393228"/>
            <a:ext cx="4688591" cy="2438067"/>
          </a:xfrm>
          <a:prstGeom prst="rect">
            <a:avLst/>
          </a:prstGeom>
        </p:spPr>
      </p:pic>
    </p:spTree>
    <p:extLst>
      <p:ext uri="{BB962C8B-B14F-4D97-AF65-F5344CB8AC3E}">
        <p14:creationId xmlns:p14="http://schemas.microsoft.com/office/powerpoint/2010/main" val="2488529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31AE-CAFC-5841-88D0-DF689F0C9427}"/>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(Basis/B) Splines </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4D384F23-8B06-1B37-2795-DE548E11362F}"/>
              </a:ext>
            </a:extLst>
          </p:cNvPr>
          <p:cNvSpPr>
            <a:spLocks noGrp="1"/>
          </p:cNvSpPr>
          <p:nvPr>
            <p:ph idx="1"/>
          </p:nvPr>
        </p:nvSpPr>
        <p:spPr>
          <a:xfrm>
            <a:off x="441252" y="1584362"/>
            <a:ext cx="6583325" cy="435133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Mathematical functions that's used to connect data points smoothly by connecting simpler polynomial functions (basis functions).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b="1" dirty="0">
              <a:ea typeface="Yu Gothic" panose="020B0400000000000000" pitchFamily="34" charset="-128"/>
              <a:cs typeface="+mj-cs"/>
            </a:endParaRPr>
          </a:p>
          <a:p>
            <a:endParaRPr lang="en-US" sz="2000" dirty="0">
              <a:ea typeface="Yu Gothic" panose="020B0400000000000000" pitchFamily="34" charset="-128"/>
              <a:cs typeface="+mj-cs"/>
            </a:endParaRPr>
          </a:p>
        </p:txBody>
      </p:sp>
      <p:pic>
        <p:nvPicPr>
          <p:cNvPr id="5" name="Picture 4">
            <a:extLst>
              <a:ext uri="{FF2B5EF4-FFF2-40B4-BE49-F238E27FC236}">
                <a16:creationId xmlns:a16="http://schemas.microsoft.com/office/drawing/2014/main" id="{9459AE24-C67D-8DEB-54BF-AE088F3FD333}"/>
              </a:ext>
            </a:extLst>
          </p:cNvPr>
          <p:cNvPicPr>
            <a:picLocks noChangeAspect="1"/>
          </p:cNvPicPr>
          <p:nvPr/>
        </p:nvPicPr>
        <p:blipFill>
          <a:blip r:embed="rId2"/>
          <a:stretch>
            <a:fillRect/>
          </a:stretch>
        </p:blipFill>
        <p:spPr>
          <a:xfrm>
            <a:off x="1012941" y="2630459"/>
            <a:ext cx="4534165" cy="3413360"/>
          </a:xfrm>
          <a:prstGeom prst="rect">
            <a:avLst/>
          </a:prstGeom>
        </p:spPr>
      </p:pic>
      <p:pic>
        <p:nvPicPr>
          <p:cNvPr id="7" name="Picture 6">
            <a:extLst>
              <a:ext uri="{FF2B5EF4-FFF2-40B4-BE49-F238E27FC236}">
                <a16:creationId xmlns:a16="http://schemas.microsoft.com/office/drawing/2014/main" id="{35F27C16-576E-1D1C-BD8C-DCC687DDC847}"/>
              </a:ext>
            </a:extLst>
          </p:cNvPr>
          <p:cNvPicPr>
            <a:picLocks noChangeAspect="1"/>
          </p:cNvPicPr>
          <p:nvPr/>
        </p:nvPicPr>
        <p:blipFill>
          <a:blip r:embed="rId3"/>
          <a:stretch>
            <a:fillRect/>
          </a:stretch>
        </p:blipFill>
        <p:spPr>
          <a:xfrm>
            <a:off x="1012941" y="6151938"/>
            <a:ext cx="4534165" cy="447263"/>
          </a:xfrm>
          <a:prstGeom prst="rect">
            <a:avLst/>
          </a:prstGeom>
        </p:spPr>
      </p:pic>
      <p:pic>
        <p:nvPicPr>
          <p:cNvPr id="9" name="Picture 8">
            <a:extLst>
              <a:ext uri="{FF2B5EF4-FFF2-40B4-BE49-F238E27FC236}">
                <a16:creationId xmlns:a16="http://schemas.microsoft.com/office/drawing/2014/main" id="{F1941A0F-F799-0ADC-39D4-39C79EF9900A}"/>
              </a:ext>
            </a:extLst>
          </p:cNvPr>
          <p:cNvPicPr>
            <a:picLocks noChangeAspect="1"/>
          </p:cNvPicPr>
          <p:nvPr/>
        </p:nvPicPr>
        <p:blipFill>
          <a:blip r:embed="rId4"/>
          <a:stretch>
            <a:fillRect/>
          </a:stretch>
        </p:blipFill>
        <p:spPr>
          <a:xfrm>
            <a:off x="6847367" y="258799"/>
            <a:ext cx="5031690" cy="6137503"/>
          </a:xfrm>
          <a:prstGeom prst="rect">
            <a:avLst/>
          </a:prstGeom>
        </p:spPr>
      </p:pic>
    </p:spTree>
    <p:extLst>
      <p:ext uri="{BB962C8B-B14F-4D97-AF65-F5344CB8AC3E}">
        <p14:creationId xmlns:p14="http://schemas.microsoft.com/office/powerpoint/2010/main" val="2205109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989</TotalTime>
  <Words>596</Words>
  <Application>Microsoft Office PowerPoint</Application>
  <PresentationFormat>Widescreen</PresentationFormat>
  <Paragraphs>146</Paragraphs>
  <Slides>33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Yu Gothic</vt:lpstr>
      <vt:lpstr>Arial</vt:lpstr>
      <vt:lpstr>Calibri</vt:lpstr>
      <vt:lpstr>Calibri Light</vt:lpstr>
      <vt:lpstr>Cambria Math</vt:lpstr>
      <vt:lpstr>Times New Roman</vt:lpstr>
      <vt:lpstr>Office Theme</vt:lpstr>
      <vt:lpstr>Kolmogorov–Arnold Networks</vt:lpstr>
      <vt:lpstr>PowerPoint Presentation</vt:lpstr>
      <vt:lpstr>Universal Approximation Theorem </vt:lpstr>
      <vt:lpstr> Kolmogorov-Arnold theorem</vt:lpstr>
      <vt:lpstr>Bezier curves</vt:lpstr>
      <vt:lpstr>Bezier curves</vt:lpstr>
      <vt:lpstr>Bezier curves</vt:lpstr>
      <vt:lpstr>Bezier curves</vt:lpstr>
      <vt:lpstr>(Basis/B) Splines </vt:lpstr>
      <vt:lpstr>MLPs</vt:lpstr>
      <vt:lpstr>Splines vs MLPs</vt:lpstr>
      <vt:lpstr> One layer of KAN </vt:lpstr>
      <vt:lpstr> Deeper KAN </vt:lpstr>
      <vt:lpstr> KAN architecture</vt:lpstr>
      <vt:lpstr> KAN formula vs MLP formula</vt:lpstr>
      <vt:lpstr> KAN architecture</vt:lpstr>
      <vt:lpstr> KAN architecture</vt:lpstr>
      <vt:lpstr> KAN architecture</vt:lpstr>
      <vt:lpstr> KAN architecture</vt:lpstr>
      <vt:lpstr>Grid Extension</vt:lpstr>
      <vt:lpstr>Grid Extension</vt:lpstr>
      <vt:lpstr>MLP vs KAN</vt:lpstr>
      <vt:lpstr>MLP vs KAN</vt:lpstr>
      <vt:lpstr>MLP vs KAN: Parameter count</vt:lpstr>
      <vt:lpstr>Results</vt:lpstr>
      <vt:lpstr>Results</vt:lpstr>
      <vt:lpstr>Results</vt:lpstr>
      <vt:lpstr>Continual Learning</vt:lpstr>
      <vt:lpstr>Interpretability</vt:lpstr>
      <vt:lpstr>Simplification</vt:lpstr>
      <vt:lpstr>Run-time</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Vefghi</dc:creator>
  <cp:lastModifiedBy>Ali Vefghi</cp:lastModifiedBy>
  <cp:revision>61</cp:revision>
  <dcterms:created xsi:type="dcterms:W3CDTF">2024-06-17T12:23:32Z</dcterms:created>
  <dcterms:modified xsi:type="dcterms:W3CDTF">2024-07-02T13:44:46Z</dcterms:modified>
</cp:coreProperties>
</file>